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57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211273-FB39-4C32-BC5B-883BC33197DF}" v="42" dt="2021-02-09T08:20:36.012"/>
    <p1510:client id="{AAA14291-0E1D-4BF1-8E63-544335A660C9}" v="245" dt="2021-02-09T08:15:26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2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7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54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623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06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688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27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33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7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4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2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4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1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0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3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22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92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.librus.pl" TargetMode="External"/><Relationship Id="rId2" Type="http://schemas.openxmlformats.org/officeDocument/2006/relationships/hyperlink" Target="http://www.komputerswiat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range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>
            <a:extLst>
              <a:ext uri="{FF2B5EF4-FFF2-40B4-BE49-F238E27FC236}">
                <a16:creationId xmlns:a16="http://schemas.microsoft.com/office/drawing/2014/main" id="{4A2A6DD6-B2D3-4934-BA0F-E9E7E5D1E6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</a:blip>
          <a:srcRect l="2105" t="23103" r="698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882" y="2906751"/>
            <a:ext cx="8825658" cy="3329581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Bezpieczne korzystanie z sieci</a:t>
            </a:r>
            <a:r>
              <a:rPr lang="pl-PL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882" y="6496526"/>
            <a:ext cx="8825658" cy="861420"/>
          </a:xfrm>
        </p:spPr>
        <p:txBody>
          <a:bodyPr>
            <a:normAutofit/>
          </a:bodyPr>
          <a:lstStyle/>
          <a:p>
            <a:r>
              <a:rPr lang="pl-PL"/>
              <a:t>Wiktor Wołodźko IIIT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885E190-58DD-42DD-A4A8-401E15C92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584C72-3EBC-4AA8-A9F4-64EE272CB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Century Gothic"/>
              </a:rPr>
              <a:t>Co to jest </a:t>
            </a:r>
            <a:r>
              <a:rPr lang="pl-PL" dirty="0" err="1">
                <a:latin typeface="Century Gothic"/>
              </a:rPr>
              <a:t>cyberbezpieczeństwo</a:t>
            </a:r>
            <a:r>
              <a:rPr lang="pl-PL" dirty="0">
                <a:latin typeface="Century Gothic"/>
              </a:rPr>
              <a:t>?</a:t>
            </a:r>
          </a:p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C877C9-75B8-43A8-8967-647BABAF3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2400" b="1" dirty="0">
                <a:ea typeface="+mj-lt"/>
                <a:cs typeface="+mj-lt"/>
              </a:rPr>
              <a:t>Cyfryzacja</a:t>
            </a:r>
            <a:r>
              <a:rPr lang="pl-PL" sz="2400" dirty="0">
                <a:ea typeface="+mj-lt"/>
                <a:cs typeface="+mj-lt"/>
              </a:rPr>
              <a:t> to powszechne zjawisko – obecnie już ponad </a:t>
            </a:r>
            <a:r>
              <a:rPr lang="pl-PL" sz="2400" b="1" dirty="0">
                <a:ea typeface="+mj-lt"/>
                <a:cs typeface="+mj-lt"/>
              </a:rPr>
              <a:t>4,5 mld osób korzysta z </a:t>
            </a:r>
            <a:r>
              <a:rPr lang="pl-PL" sz="2400" b="1" dirty="0" err="1">
                <a:ea typeface="+mj-lt"/>
                <a:cs typeface="+mj-lt"/>
              </a:rPr>
              <a:t>internetu</a:t>
            </a:r>
            <a:r>
              <a:rPr lang="pl-PL" sz="2400" dirty="0">
                <a:ea typeface="+mj-lt"/>
                <a:cs typeface="+mj-lt"/>
              </a:rPr>
              <a:t>. Cyberprzestrzeń stała się więc naszym drugim domem. O ile jednak w realnym świecie zabezpieczamy swoje mieszkanie, inwestujemy w nowoczesne drzwi i okna antywłamaniowe,  wreszcie – chronimy swoje pieniądze i dane osobowe, o tyle w sieci często zapominamy o podobnych środkach ostrożności lub po prostu nie wiemy, jak bezpiecznie korzystać z </a:t>
            </a:r>
            <a:r>
              <a:rPr lang="pl-PL" sz="2400" dirty="0" err="1">
                <a:ea typeface="+mj-lt"/>
                <a:cs typeface="+mj-lt"/>
              </a:rPr>
              <a:t>internetu</a:t>
            </a:r>
            <a:r>
              <a:rPr lang="pl-PL" sz="2400" dirty="0">
                <a:ea typeface="+mj-lt"/>
                <a:cs typeface="+mj-lt"/>
              </a:rPr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1423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5" name="Freeform: Shape 34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2AE3FD5-38F1-45A7-9646-39C92BBB4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7606817" cy="281848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7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 najważniejszych zasad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879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609444-68AA-4FEC-8048-4FD80DD5A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293" y="702453"/>
            <a:ext cx="4097504" cy="5350875"/>
          </a:xfrm>
        </p:spPr>
        <p:txBody>
          <a:bodyPr anchor="ctr">
            <a:normAutofit/>
          </a:bodyPr>
          <a:lstStyle/>
          <a:p>
            <a:pPr algn="ctr"/>
            <a:r>
              <a:rPr lang="pl-PL" sz="2400" b="1" dirty="0">
                <a:ea typeface="+mj-lt"/>
                <a:cs typeface="+mj-lt"/>
              </a:rPr>
              <a:t>1. Regularnie aktualizuj wszystkie aplikacje zainstalowane w systemie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27F43C-2423-42BD-B82F-878D61954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457200" indent="-457200">
              <a:buAutoNum type="romanUcPeriod"/>
            </a:pPr>
            <a:r>
              <a:rPr lang="pl-PL" dirty="0">
                <a:ea typeface="+mj-lt"/>
                <a:cs typeface="+mj-lt"/>
              </a:rPr>
              <a:t>W szczególności zwracaj uwagę na programy najbardziej podatne na zagrożenia - np. pakiety biurowe, przeglądarki biurowe czy kodeki.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718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FC71EBF-745F-4F67-8B76-10294F2AB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049" y="488721"/>
            <a:ext cx="3948822" cy="5564607"/>
          </a:xfrm>
        </p:spPr>
        <p:txBody>
          <a:bodyPr anchor="ctr">
            <a:normAutofit/>
          </a:bodyPr>
          <a:lstStyle/>
          <a:p>
            <a:pPr algn="ctr"/>
            <a:r>
              <a:rPr lang="pl-PL" sz="2400" b="1" dirty="0">
                <a:ea typeface="+mj-lt"/>
                <a:cs typeface="+mj-lt"/>
              </a:rPr>
              <a:t>2.</a:t>
            </a:r>
            <a:r>
              <a:rPr lang="pl-PL" sz="2400" dirty="0">
                <a:ea typeface="+mj-lt"/>
                <a:cs typeface="+mj-lt"/>
              </a:rPr>
              <a:t> </a:t>
            </a:r>
            <a:r>
              <a:rPr lang="pl-PL" sz="2400" b="1" dirty="0">
                <a:ea typeface="+mj-lt"/>
                <a:cs typeface="+mj-lt"/>
              </a:rPr>
              <a:t>Regularnie uaktualniaj także definicje wirusów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C751CD-FEC2-4DC0-BC48-5C47984BC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457200" indent="-457200">
              <a:buAutoNum type="romanUcPeriod"/>
            </a:pPr>
            <a:r>
              <a:rPr lang="pl-PL" dirty="0">
                <a:ea typeface="+mj-lt"/>
                <a:cs typeface="+mj-lt"/>
              </a:rPr>
              <a:t>Dzięki temu możesz chronić swój komputer przed najnowszymi znanymi wirusami, które są rozprzestrzeniane w sieci. Najlepszym rozwiązaniem jest posiadanie programu ochronnego, który automatycznie pobiera najnowsze definicje.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8506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399B71D-6E69-4661-8F71-17C59B3A7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27" y="637404"/>
            <a:ext cx="4013870" cy="5415924"/>
          </a:xfrm>
        </p:spPr>
        <p:txBody>
          <a:bodyPr anchor="ctr">
            <a:normAutofit/>
          </a:bodyPr>
          <a:lstStyle/>
          <a:p>
            <a:pPr algn="ctr"/>
            <a:r>
              <a:rPr lang="pl-PL" sz="2400" b="1" dirty="0">
                <a:ea typeface="+mj-lt"/>
                <a:cs typeface="+mj-lt"/>
              </a:rPr>
              <a:t>3.</a:t>
            </a:r>
            <a:r>
              <a:rPr lang="pl-PL" sz="2400" dirty="0">
                <a:ea typeface="+mj-lt"/>
                <a:cs typeface="+mj-lt"/>
              </a:rPr>
              <a:t> </a:t>
            </a:r>
            <a:r>
              <a:rPr lang="pl-PL" sz="2400" b="1" dirty="0">
                <a:ea typeface="+mj-lt"/>
                <a:cs typeface="+mj-lt"/>
              </a:rPr>
              <a:t>Stosuj trudne do odgadnięcia hasła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6D1A05-E19D-4221-BB6A-C638EF599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457200" indent="-457200">
              <a:buAutoNum type="romanUcPeriod"/>
            </a:pPr>
            <a:r>
              <a:rPr lang="pl-PL" dirty="0">
                <a:ea typeface="+mj-lt"/>
                <a:cs typeface="+mj-lt"/>
              </a:rPr>
              <a:t>Które są kombinacjami liter i cyfr - zarówno małych, jak i dużych. Hasła nie powinny składać się ze słów czy wyrazów, które mogłyby być łatwe do odgadnięcia, na przykład z imienia i daty urodzenia. Regularnie zmieniaj lub modyfikuj hasła do poczty elektronicznej, serwisów społecznościowych czy systemu operacyjnego.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2681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D645D77-709C-4973-8125-A6DF1D0D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03" y="516599"/>
            <a:ext cx="3911651" cy="5722582"/>
          </a:xfrm>
        </p:spPr>
        <p:txBody>
          <a:bodyPr anchor="ctr">
            <a:normAutofit/>
          </a:bodyPr>
          <a:lstStyle/>
          <a:p>
            <a:pPr algn="ctr"/>
            <a:r>
              <a:rPr lang="pl-PL" sz="2400" b="1" dirty="0">
                <a:ea typeface="+mj-lt"/>
                <a:cs typeface="+mj-lt"/>
              </a:rPr>
              <a:t>4.</a:t>
            </a:r>
            <a:r>
              <a:rPr lang="pl-PL" sz="2400" dirty="0">
                <a:ea typeface="+mj-lt"/>
                <a:cs typeface="+mj-lt"/>
              </a:rPr>
              <a:t> </a:t>
            </a:r>
            <a:r>
              <a:rPr lang="pl-PL" sz="2400" b="1" dirty="0">
                <a:ea typeface="+mj-lt"/>
                <a:cs typeface="+mj-lt"/>
              </a:rPr>
              <a:t>Uważaj na programy, które wyświetlają reklamy w interfejsie użytkownika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2B6765-68E3-4BA2-BEF6-C4AF64888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457200" indent="-457200">
              <a:buAutoNum type="romanUcPeriod"/>
            </a:pPr>
            <a:r>
              <a:rPr lang="pl-PL" dirty="0">
                <a:ea typeface="+mj-lt"/>
                <a:cs typeface="+mj-lt"/>
              </a:rPr>
              <a:t>Wiele programów typy spyware/</a:t>
            </a:r>
            <a:r>
              <a:rPr lang="pl-PL" dirty="0" err="1">
                <a:ea typeface="+mj-lt"/>
                <a:cs typeface="+mj-lt"/>
              </a:rPr>
              <a:t>adware</a:t>
            </a:r>
            <a:r>
              <a:rPr lang="pl-PL" dirty="0">
                <a:ea typeface="+mj-lt"/>
                <a:cs typeface="+mj-lt"/>
              </a:rPr>
              <a:t> śledzi, w jaki sposób użytkownik reaguje na takie reklamy. Potraktuj obecność takich reklam jako ostrzeżenie - potencjalne zagrożenie typu spyware.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0734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A65BB38-C597-4C8C-8999-63599B66D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86" y="646697"/>
            <a:ext cx="3837310" cy="5564606"/>
          </a:xfrm>
        </p:spPr>
        <p:txBody>
          <a:bodyPr anchor="ctr">
            <a:normAutofit/>
          </a:bodyPr>
          <a:lstStyle/>
          <a:p>
            <a:pPr algn="ctr"/>
            <a:r>
              <a:rPr lang="pl-PL" sz="2400" b="1" dirty="0">
                <a:ea typeface="+mj-lt"/>
                <a:cs typeface="+mj-lt"/>
              </a:rPr>
              <a:t>5.</a:t>
            </a:r>
            <a:r>
              <a:rPr lang="pl-PL" sz="2400" dirty="0">
                <a:ea typeface="+mj-lt"/>
                <a:cs typeface="+mj-lt"/>
              </a:rPr>
              <a:t> </a:t>
            </a:r>
            <a:r>
              <a:rPr lang="pl-PL" sz="2400" b="1" dirty="0">
                <a:ea typeface="+mj-lt"/>
                <a:cs typeface="+mj-lt"/>
              </a:rPr>
              <a:t>Zastosuj rozwiązania przeciwko zagrożeniom typu </a:t>
            </a:r>
            <a:r>
              <a:rPr lang="pl-PL" sz="2400" b="1" dirty="0" err="1">
                <a:ea typeface="+mj-lt"/>
                <a:cs typeface="+mj-lt"/>
              </a:rPr>
              <a:t>phishing</a:t>
            </a:r>
            <a:endParaRPr lang="pl-PL" sz="2400" dirty="0" err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31529F-F24E-4E88-A69C-7442FC6B5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457200" indent="-457200">
              <a:buAutoNum type="romanUcPeriod"/>
            </a:pPr>
            <a:r>
              <a:rPr lang="pl-PL" dirty="0">
                <a:ea typeface="+mj-lt"/>
                <a:cs typeface="+mj-lt"/>
              </a:rPr>
              <a:t>Pasek narzędzi do przeglądarek internetowych. Nigdy nie ujawniaj poufnych danych osobistych lub finansowych, dopóki nie będziesz miał pewności, że prośba o podanie tych informacji pochodzi z legalnego, bezpiecznego źródła.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0858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1B4A96-1F62-4F3C-B601-F5D181EF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C195DB-4341-4482-B280-3EA6209F1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pl-PL" dirty="0">
                <a:ea typeface="+mj-lt"/>
                <a:cs typeface="+mj-lt"/>
                <a:hlinkClick r:id="rId2"/>
              </a:rPr>
              <a:t>www.komputerswiat.pl</a:t>
            </a:r>
            <a:endParaRPr lang="pl-PL">
              <a:ea typeface="+mj-lt"/>
              <a:cs typeface="+mj-lt"/>
            </a:endParaRPr>
          </a:p>
          <a:p>
            <a:pPr marL="457200" indent="-457200">
              <a:buClr>
                <a:srgbClr val="8AD0D6"/>
              </a:buClr>
              <a:buAutoNum type="arabicPeriod"/>
            </a:pPr>
            <a:r>
              <a:rPr lang="pl-PL" dirty="0">
                <a:ea typeface="+mj-lt"/>
                <a:cs typeface="+mj-lt"/>
                <a:hlinkClick r:id="rId3"/>
              </a:rPr>
              <a:t>www.portal.librus.pl</a:t>
            </a:r>
            <a:endParaRPr lang="pl-PL" dirty="0"/>
          </a:p>
          <a:p>
            <a:pPr marL="457200" indent="-457200">
              <a:buClr>
                <a:srgbClr val="8AD0D6"/>
              </a:buClr>
              <a:buAutoNum type="arabicPeriod"/>
            </a:pPr>
            <a:r>
              <a:rPr lang="pl-PL" dirty="0">
                <a:ea typeface="+mj-lt"/>
                <a:cs typeface="+mj-lt"/>
                <a:hlinkClick r:id="rId4"/>
              </a:rPr>
              <a:t>www.orange.pl</a:t>
            </a:r>
            <a:endParaRPr lang="pl-PL" dirty="0"/>
          </a:p>
          <a:p>
            <a:pPr marL="457200" indent="-457200">
              <a:buClr>
                <a:srgbClr val="8AD0D6"/>
              </a:buClr>
              <a:buAutoNum type="arabicPeriod"/>
            </a:pPr>
            <a:endParaRPr lang="pl-PL" dirty="0"/>
          </a:p>
          <a:p>
            <a:pPr marL="457200" indent="-457200">
              <a:buClr>
                <a:srgbClr val="8AD0D6"/>
              </a:buClr>
              <a:buAutoNum type="arabicPeriod"/>
            </a:pPr>
            <a:endParaRPr lang="pl-PL" dirty="0"/>
          </a:p>
          <a:p>
            <a:pPr>
              <a:buClr>
                <a:srgbClr val="8AD0D6"/>
              </a:buClr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2070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Ion</vt:lpstr>
      <vt:lpstr>Bezpieczne korzystanie z sieci </vt:lpstr>
      <vt:lpstr>Co to jest cyberbezpieczeństwo? </vt:lpstr>
      <vt:lpstr>5 najważniejszych zasad</vt:lpstr>
      <vt:lpstr>1. Regularnie aktualizuj wszystkie aplikacje zainstalowane w systemie</vt:lpstr>
      <vt:lpstr>2. Regularnie uaktualniaj także definicje wirusów</vt:lpstr>
      <vt:lpstr>3. Stosuj trudne do odgadnięcia hasła</vt:lpstr>
      <vt:lpstr>4. Uważaj na programy, które wyświetlają reklamy w interfejsie użytkownika</vt:lpstr>
      <vt:lpstr>5. Zastosuj rozwiązania przeciwko zagrożeniom typu phishing</vt:lpstr>
      <vt:lpstr>Źródła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100</cp:revision>
  <dcterms:created xsi:type="dcterms:W3CDTF">2021-02-09T07:55:42Z</dcterms:created>
  <dcterms:modified xsi:type="dcterms:W3CDTF">2021-02-09T08:20:37Z</dcterms:modified>
</cp:coreProperties>
</file>