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74" r:id="rId7"/>
    <p:sldId id="275" r:id="rId8"/>
    <p:sldId id="276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676BD-2EB2-F817-A7D1-688E5C0752FF}" v="835" dt="2020-05-21T17:01:25.282"/>
    <p1510:client id="{721D64BC-93E4-18C0-F239-331FC83C1285}" v="625" dt="2020-11-09T10:35:29.077"/>
    <p1510:client id="{D9521F8A-79F6-6207-C5E4-108DD2251558}" v="803" dt="2020-05-21T20:41:02.498"/>
    <p1510:client id="{DF1D8D52-BA0F-E26D-841E-F6206C792281}" v="1" dt="2020-05-25T20:53:12.485"/>
    <p1510:client id="{FA002233-104A-7B7D-ED75-1FA2370CE799}" v="1" dt="2020-10-30T15:45:35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uropas.gov.pl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uropas.gov.p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5B716-48E2-4FE6-B493-8A845C2545F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AEC5C3-7DA0-4420-B3AA-5F7D9D081DF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>
              <a:hlinkClick xmlns:r="http://schemas.openxmlformats.org/officeDocument/2006/relationships" r:id="rId1"/>
            </a:rPr>
            <a:t>www.europas.gov.pl</a:t>
          </a:r>
          <a:r>
            <a:rPr lang="pl-PL" b="0" i="0"/>
            <a:t> </a:t>
          </a:r>
          <a:endParaRPr lang="en-US"/>
        </a:p>
      </dgm:t>
    </dgm:pt>
    <dgm:pt modelId="{92AAC0D2-6375-4435-92E7-E66C724F9972}" type="parTrans" cxnId="{BC6E5D92-62A6-4EAA-9164-06C462E929CC}">
      <dgm:prSet/>
      <dgm:spPr/>
      <dgm:t>
        <a:bodyPr/>
        <a:lstStyle/>
        <a:p>
          <a:endParaRPr lang="en-US"/>
        </a:p>
      </dgm:t>
    </dgm:pt>
    <dgm:pt modelId="{ED2D15FA-CE07-4400-B356-01B8AAAB5A75}" type="sibTrans" cxnId="{BC6E5D92-62A6-4EAA-9164-06C462E929CC}">
      <dgm:prSet/>
      <dgm:spPr/>
      <dgm:t>
        <a:bodyPr/>
        <a:lstStyle/>
        <a:p>
          <a:endParaRPr lang="en-US"/>
        </a:p>
      </dgm:t>
    </dgm:pt>
    <dgm:pt modelId="{9C2A1109-37EC-47C8-A9D4-8717E6BE97E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Portal o pracy w Europie, służący zapewnieniu obywatelom wszystkich państw Unii Europejskiej równych szans w przedstawianiu kwalifikacji zawodowych i doświadczenia zawodowego. Znajdziesz tu port folio 5 dokumentów funkcjonujących w takiej samej formie na obszarze całej Europy. </a:t>
          </a:r>
          <a:endParaRPr lang="en-US"/>
        </a:p>
      </dgm:t>
    </dgm:pt>
    <dgm:pt modelId="{F0E7EEC1-B5EF-47C0-B72E-D1FF7672AFCC}" type="parTrans" cxnId="{C6ED910E-CF9D-44FB-9977-E85150978162}">
      <dgm:prSet/>
      <dgm:spPr/>
      <dgm:t>
        <a:bodyPr/>
        <a:lstStyle/>
        <a:p>
          <a:endParaRPr lang="en-US"/>
        </a:p>
      </dgm:t>
    </dgm:pt>
    <dgm:pt modelId="{93561A46-49A8-4488-B229-E749DFCCB092}" type="sibTrans" cxnId="{C6ED910E-CF9D-44FB-9977-E85150978162}">
      <dgm:prSet/>
      <dgm:spPr/>
      <dgm:t>
        <a:bodyPr/>
        <a:lstStyle/>
        <a:p>
          <a:endParaRPr lang="en-US"/>
        </a:p>
      </dgm:t>
    </dgm:pt>
    <dgm:pt modelId="{4912EE65-E73C-4F22-871F-3924C9405FA0}" type="pres">
      <dgm:prSet presAssocID="{0405B716-48E2-4FE6-B493-8A845C2545FA}" presName="Name0" presStyleCnt="0">
        <dgm:presLayoutVars>
          <dgm:dir/>
          <dgm:animLvl val="lvl"/>
          <dgm:resizeHandles val="exact"/>
        </dgm:presLayoutVars>
      </dgm:prSet>
      <dgm:spPr/>
    </dgm:pt>
    <dgm:pt modelId="{F1B307A6-14E8-4B13-B1EE-786B12ED002A}" type="pres">
      <dgm:prSet presAssocID="{9C2A1109-37EC-47C8-A9D4-8717E6BE97E6}" presName="boxAndChildren" presStyleCnt="0"/>
      <dgm:spPr/>
    </dgm:pt>
    <dgm:pt modelId="{8E142567-02F1-4B1D-A363-BB3CA1CB64B7}" type="pres">
      <dgm:prSet presAssocID="{9C2A1109-37EC-47C8-A9D4-8717E6BE97E6}" presName="parentTextBox" presStyleLbl="node1" presStyleIdx="0" presStyleCnt="2"/>
      <dgm:spPr/>
    </dgm:pt>
    <dgm:pt modelId="{D111B91C-6703-4E5A-B61A-A02C32DED48C}" type="pres">
      <dgm:prSet presAssocID="{ED2D15FA-CE07-4400-B356-01B8AAAB5A75}" presName="sp" presStyleCnt="0"/>
      <dgm:spPr/>
    </dgm:pt>
    <dgm:pt modelId="{C9F6CABB-5C76-4E00-BE31-EEA72A888006}" type="pres">
      <dgm:prSet presAssocID="{59AEC5C3-7DA0-4420-B3AA-5F7D9D081DF4}" presName="arrowAndChildren" presStyleCnt="0"/>
      <dgm:spPr/>
    </dgm:pt>
    <dgm:pt modelId="{1D498613-2040-409A-AD65-3D0B93CB9EA1}" type="pres">
      <dgm:prSet presAssocID="{59AEC5C3-7DA0-4420-B3AA-5F7D9D081DF4}" presName="parentTextArrow" presStyleLbl="node1" presStyleIdx="1" presStyleCnt="2"/>
      <dgm:spPr/>
    </dgm:pt>
  </dgm:ptLst>
  <dgm:cxnLst>
    <dgm:cxn modelId="{C6ED910E-CF9D-44FB-9977-E85150978162}" srcId="{0405B716-48E2-4FE6-B493-8A845C2545FA}" destId="{9C2A1109-37EC-47C8-A9D4-8717E6BE97E6}" srcOrd="1" destOrd="0" parTransId="{F0E7EEC1-B5EF-47C0-B72E-D1FF7672AFCC}" sibTransId="{93561A46-49A8-4488-B229-E749DFCCB092}"/>
    <dgm:cxn modelId="{41563C41-916E-458C-BA16-8937E9AA483B}" type="presOf" srcId="{0405B716-48E2-4FE6-B493-8A845C2545FA}" destId="{4912EE65-E73C-4F22-871F-3924C9405FA0}" srcOrd="0" destOrd="0" presId="urn:microsoft.com/office/officeart/2005/8/layout/process4"/>
    <dgm:cxn modelId="{BC6E5D92-62A6-4EAA-9164-06C462E929CC}" srcId="{0405B716-48E2-4FE6-B493-8A845C2545FA}" destId="{59AEC5C3-7DA0-4420-B3AA-5F7D9D081DF4}" srcOrd="0" destOrd="0" parTransId="{92AAC0D2-6375-4435-92E7-E66C724F9972}" sibTransId="{ED2D15FA-CE07-4400-B356-01B8AAAB5A75}"/>
    <dgm:cxn modelId="{973CDCB9-EB5A-4A08-AE68-A4ABE7853EBB}" type="presOf" srcId="{59AEC5C3-7DA0-4420-B3AA-5F7D9D081DF4}" destId="{1D498613-2040-409A-AD65-3D0B93CB9EA1}" srcOrd="0" destOrd="0" presId="urn:microsoft.com/office/officeart/2005/8/layout/process4"/>
    <dgm:cxn modelId="{5F0586FB-842E-4586-8DCF-E7064151B208}" type="presOf" srcId="{9C2A1109-37EC-47C8-A9D4-8717E6BE97E6}" destId="{8E142567-02F1-4B1D-A363-BB3CA1CB64B7}" srcOrd="0" destOrd="0" presId="urn:microsoft.com/office/officeart/2005/8/layout/process4"/>
    <dgm:cxn modelId="{EBEE53EA-303B-4B37-B2E0-BEF4577E4F4C}" type="presParOf" srcId="{4912EE65-E73C-4F22-871F-3924C9405FA0}" destId="{F1B307A6-14E8-4B13-B1EE-786B12ED002A}" srcOrd="0" destOrd="0" presId="urn:microsoft.com/office/officeart/2005/8/layout/process4"/>
    <dgm:cxn modelId="{6C848D2D-31A3-4B82-B67D-673F35813C5C}" type="presParOf" srcId="{F1B307A6-14E8-4B13-B1EE-786B12ED002A}" destId="{8E142567-02F1-4B1D-A363-BB3CA1CB64B7}" srcOrd="0" destOrd="0" presId="urn:microsoft.com/office/officeart/2005/8/layout/process4"/>
    <dgm:cxn modelId="{CC9CA6CB-47DF-43B6-BFAC-14B533AB3C9F}" type="presParOf" srcId="{4912EE65-E73C-4F22-871F-3924C9405FA0}" destId="{D111B91C-6703-4E5A-B61A-A02C32DED48C}" srcOrd="1" destOrd="0" presId="urn:microsoft.com/office/officeart/2005/8/layout/process4"/>
    <dgm:cxn modelId="{C529CA16-8741-4750-9182-E7419D511E79}" type="presParOf" srcId="{4912EE65-E73C-4F22-871F-3924C9405FA0}" destId="{C9F6CABB-5C76-4E00-BE31-EEA72A888006}" srcOrd="2" destOrd="0" presId="urn:microsoft.com/office/officeart/2005/8/layout/process4"/>
    <dgm:cxn modelId="{5DA067AB-7AD5-4E3B-AE9E-952B21F007F3}" type="presParOf" srcId="{C9F6CABB-5C76-4E00-BE31-EEA72A888006}" destId="{1D498613-2040-409A-AD65-3D0B93CB9E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42567-02F1-4B1D-A363-BB3CA1CB64B7}">
      <dsp:nvSpPr>
        <dsp:cNvPr id="0" name=""/>
        <dsp:cNvSpPr/>
      </dsp:nvSpPr>
      <dsp:spPr>
        <a:xfrm>
          <a:off x="0" y="2448272"/>
          <a:ext cx="9404352" cy="1606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Portal o pracy w Europie, służący zapewnieniu obywatelom wszystkich państw Unii Europejskiej równych szans w przedstawianiu kwalifikacji zawodowych i doświadczenia zawodowego. Znajdziesz tu port folio 5 dokumentów funkcjonujących w takiej samej formie na obszarze całej Europy. </a:t>
          </a:r>
          <a:endParaRPr lang="en-US" sz="1900" kern="1200"/>
        </a:p>
      </dsp:txBody>
      <dsp:txXfrm>
        <a:off x="0" y="2448272"/>
        <a:ext cx="9404352" cy="1606332"/>
      </dsp:txXfrm>
    </dsp:sp>
    <dsp:sp modelId="{1D498613-2040-409A-AD65-3D0B93CB9EA1}">
      <dsp:nvSpPr>
        <dsp:cNvPr id="0" name=""/>
        <dsp:cNvSpPr/>
      </dsp:nvSpPr>
      <dsp:spPr>
        <a:xfrm rot="10800000">
          <a:off x="0" y="1829"/>
          <a:ext cx="9404352" cy="2470538"/>
        </a:xfrm>
        <a:prstGeom prst="upArrowCallou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>
              <a:hlinkClick xmlns:r="http://schemas.openxmlformats.org/officeDocument/2006/relationships" r:id="rId1"/>
            </a:rPr>
            <a:t>www.europas.gov.pl</a:t>
          </a:r>
          <a:r>
            <a:rPr lang="pl-PL" sz="1900" b="0" i="0" kern="1200"/>
            <a:t> </a:t>
          </a:r>
          <a:endParaRPr lang="en-US" sz="1900" kern="1200"/>
        </a:p>
      </dsp:txBody>
      <dsp:txXfrm rot="10800000">
        <a:off x="0" y="1829"/>
        <a:ext cx="9404352" cy="160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3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likuj.pl/cv/dokumenty-aplikacyjne-cv-to-nie-wszystk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solvent.pl/pracodawcy#/" TargetMode="External"/><Relationship Id="rId5" Type="http://schemas.openxmlformats.org/officeDocument/2006/relationships/hyperlink" Target="http://www.psz.praca.gov.pl/rynek-pracy" TargetMode="External"/><Relationship Id="rId4" Type="http://schemas.openxmlformats.org/officeDocument/2006/relationships/hyperlink" Target="http://www.psz.praca.gov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barometrzawodow.pl/pl/pomorskie/prognozy-dla-powiatow/2017/gdanski.12..238....1....0.1.1.23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akarier.org/paths" TargetMode="External"/><Relationship Id="rId5" Type="http://schemas.openxmlformats.org/officeDocument/2006/relationships/hyperlink" Target="https://mapakarier.org/" TargetMode="External"/><Relationship Id="rId4" Type="http://schemas.openxmlformats.org/officeDocument/2006/relationships/hyperlink" Target="https://psz.praca.gov.pl/rynek-pracy/bazy-danych/klasyfikacja-zawodow-i-specjalnosci/wyszukiwarka-opisow-zawodo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kolnictwo.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w.edu.pl/" TargetMode="External"/><Relationship Id="rId3" Type="http://schemas.openxmlformats.org/officeDocument/2006/relationships/hyperlink" Target="http://www.uwm.edu.pl/" TargetMode="External"/><Relationship Id="rId7" Type="http://schemas.openxmlformats.org/officeDocument/2006/relationships/hyperlink" Target="https://pg.edu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g.edu.pl/" TargetMode="External"/><Relationship Id="rId5" Type="http://schemas.openxmlformats.org/officeDocument/2006/relationships/hyperlink" Target="https://www.wspol.edu.pl/g/" TargetMode="External"/><Relationship Id="rId4" Type="http://schemas.openxmlformats.org/officeDocument/2006/relationships/hyperlink" Target="https://www.wsiie.olsztyn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kw.edu.pl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gumed.edu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t.edu.pl/" TargetMode="External"/><Relationship Id="rId5" Type="http://schemas.openxmlformats.org/officeDocument/2006/relationships/hyperlink" Target="https://euh-e.edu.pl/pl/" TargetMode="External"/><Relationship Id="rId4" Type="http://schemas.openxmlformats.org/officeDocument/2006/relationships/hyperlink" Target="https://pwsz.elblag.pl/" TargetMode="External"/><Relationship Id="rId9" Type="http://schemas.openxmlformats.org/officeDocument/2006/relationships/hyperlink" Target="https://www.umk.pl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ab.edu.pl/" TargetMode="External"/><Relationship Id="rId3" Type="http://schemas.openxmlformats.org/officeDocument/2006/relationships/hyperlink" Target="http://www.uczelnie.pl" TargetMode="External"/><Relationship Id="rId7" Type="http://schemas.openxmlformats.org/officeDocument/2006/relationships/hyperlink" Target="http://www.wybierzstudia.nauka.gov.pl" TargetMode="External"/><Relationship Id="rId2" Type="http://schemas.openxmlformats.org/officeDocument/2006/relationships/hyperlink" Target="http://www.men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nking.perspektywy.pl/2019/ranking-kierunkow-studiow" TargetMode="External"/><Relationship Id="rId5" Type="http://schemas.openxmlformats.org/officeDocument/2006/relationships/hyperlink" Target="http://ranking.perspektywy.pl/2019/" TargetMode="External"/><Relationship Id="rId4" Type="http://schemas.openxmlformats.org/officeDocument/2006/relationships/hyperlink" Target="http://www.perspektywy.pl" TargetMode="External"/><Relationship Id="rId9" Type="http://schemas.openxmlformats.org/officeDocument/2006/relationships/hyperlink" Target="https://studia.pl/zagrani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9882" y="953923"/>
            <a:ext cx="6837650" cy="3308840"/>
          </a:xfrm>
        </p:spPr>
        <p:txBody>
          <a:bodyPr>
            <a:normAutofit/>
          </a:bodyPr>
          <a:lstStyle/>
          <a:p>
            <a:r>
              <a:rPr lang="pl-PL">
                <a:latin typeface="Book Antiqua"/>
              </a:rPr>
              <a:t>Matura </a:t>
            </a:r>
            <a:br>
              <a:rPr lang="pl-PL">
                <a:latin typeface="Book Antiqua"/>
              </a:rPr>
            </a:br>
            <a:r>
              <a:rPr lang="pl-PL">
                <a:latin typeface="Book Antiqua"/>
              </a:rPr>
              <a:t>i co dalej?</a:t>
            </a:r>
            <a:endParaRPr lang="pl-PL"/>
          </a:p>
        </p:txBody>
      </p:sp>
      <p:pic>
        <p:nvPicPr>
          <p:cNvPr id="18" name="Obraz 18" descr="Obraz zawierający osoba, stojące, odzież, kobieta&#10;&#10;Opis wygenerowany przy bardzo wysokim poziomie pewności">
            <a:extLst>
              <a:ext uri="{FF2B5EF4-FFF2-40B4-BE49-F238E27FC236}">
                <a16:creationId xmlns:a16="http://schemas.microsoft.com/office/drawing/2014/main" id="{EAD3E69D-6BE8-411E-B086-DD5E16A3F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14"/>
          <a:stretch/>
        </p:blipFill>
        <p:spPr>
          <a:xfrm>
            <a:off x="6680568" y="52201"/>
            <a:ext cx="4058930" cy="68579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75A2542-A37D-4611-B70C-0D71759CBEF4}"/>
              </a:ext>
            </a:extLst>
          </p:cNvPr>
          <p:cNvSpPr txBox="1"/>
          <p:nvPr/>
        </p:nvSpPr>
        <p:spPr>
          <a:xfrm>
            <a:off x="666750" y="596265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Agnieszka </a:t>
            </a:r>
            <a:r>
              <a:rPr lang="pl-PL" dirty="0" err="1"/>
              <a:t>Kosiewicz</a:t>
            </a:r>
          </a:p>
          <a:p>
            <a:r>
              <a:rPr lang="pl-PL" dirty="0"/>
              <a:t>Aneta </a:t>
            </a:r>
            <a:r>
              <a:rPr lang="pl-PL" dirty="0" err="1"/>
              <a:t>Kątowicz</a:t>
            </a:r>
          </a:p>
        </p:txBody>
      </p:sp>
    </p:spTree>
    <p:extLst>
      <p:ext uri="{BB962C8B-B14F-4D97-AF65-F5344CB8AC3E}">
        <p14:creationId xmlns:p14="http://schemas.microsoft.com/office/powerpoint/2010/main" val="395973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84A24-C7FE-491E-A3A9-A47B1314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/>
              <a:t>KKZ – KWALIFIKACYJNE KURSY ZAWODOWE </a:t>
            </a:r>
            <a:br>
              <a:rPr lang="en-US" sz="2900" b="1" dirty="0"/>
            </a:br>
            <a:br>
              <a:rPr lang="en-US" sz="2900" b="1" dirty="0"/>
            </a:br>
            <a:r>
              <a:rPr lang="en-US" sz="2900"/>
              <a:t>– dla uczniów po Branżowej Szkole I stopnia, technikum, liceum ogólnokształcącym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Graphic 5" descr="Znacznik wyboru">
            <a:extLst>
              <a:ext uri="{FF2B5EF4-FFF2-40B4-BE49-F238E27FC236}">
                <a16:creationId xmlns:a16="http://schemas.microsoft.com/office/drawing/2014/main" id="{3EBB8390-03A0-41FF-A2B2-83E6EA3D7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800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2F4FD-D492-4E9B-9BC7-61CEBB615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ea typeface="+mj-lt"/>
                <a:cs typeface="+mj-lt"/>
              </a:rPr>
              <a:t>jest to stosunkowo nowa pozaszkolną  forma kształcenia zawodowego ( od 2012 r.) dla dorosłych w celu uzyskania lub uzupełnienia wiedzy, umiejętności i  kwalifikacji w danym zawodzie i uzyskania dyplomu technika, </a:t>
            </a:r>
            <a:endParaRPr lang="pl-PL"/>
          </a:p>
          <a:p>
            <a:r>
              <a:rPr lang="pl-PL">
                <a:ea typeface="+mj-lt"/>
                <a:cs typeface="+mj-lt"/>
              </a:rPr>
              <a:t>dają możliwość przygotowania się w krótkim czasie do pracy na stanowisku wymagającym określonych kwalifikacji. Kursy umożliwiają także łączenie nabytych kwalifikacji i zdobycie w ten sposób pełnego zawodu, a nawet kilku zawodów. </a:t>
            </a:r>
            <a:endParaRPr lang="pl-PL"/>
          </a:p>
          <a:p>
            <a:r>
              <a:rPr lang="pl-PL">
                <a:ea typeface="+mj-lt"/>
                <a:cs typeface="+mj-lt"/>
              </a:rPr>
              <a:t> są one bezpłatne dla osób które ukończyły 18 lat.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0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15E9-D71A-4954-9E54-1C153EFC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/>
              <a:buChar char=""/>
            </a:pPr>
            <a:endParaRPr lang="pl-PL" sz="1700">
              <a:ea typeface="+mj-lt"/>
              <a:cs typeface="+mj-lt"/>
            </a:endParaRP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pl-PL" sz="1700">
                <a:ea typeface="+mj-lt"/>
                <a:cs typeface="+mj-lt"/>
              </a:rPr>
              <a:t>mogą w nich uczestniczyć wszystkie zainteresowane osoby niezależnie od posiadanego wykształcenia, po szkole podstawowe, gimnazjum , szkole ponadpodstawowej, po studiach, szkół policealnych </a:t>
            </a:r>
            <a:endParaRPr lang="pl-PL" sz="1700"/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pl-PL" sz="1700">
                <a:ea typeface="+mj-lt"/>
                <a:cs typeface="+mj-lt"/>
              </a:rPr>
              <a:t>  ta forma nauki pozwala na pogodzenie nauki z pracą zawodową, z nauką w innych szkołach oraz na studiach wyższych, </a:t>
            </a:r>
          </a:p>
          <a:p>
            <a:pPr>
              <a:lnSpc>
                <a:spcPct val="90000"/>
              </a:lnSpc>
              <a:buFont typeface="Wingdings 3"/>
              <a:buChar char=""/>
            </a:pPr>
            <a:r>
              <a:rPr lang="pl-PL" sz="1700">
                <a:ea typeface="+mj-lt"/>
                <a:cs typeface="+mj-lt"/>
              </a:rPr>
              <a:t>zajęcia odbywają się w systemie zaocznym/lub według potrzeb mogą być przeprowadzane w innych dniach tygodnia. </a:t>
            </a:r>
          </a:p>
          <a:p>
            <a:pPr marL="0" indent="0">
              <a:lnSpc>
                <a:spcPct val="90000"/>
              </a:lnSpc>
              <a:buNone/>
            </a:pPr>
            <a:endParaRPr lang="pl-PL" sz="1700">
              <a:ea typeface="+mj-lt"/>
              <a:cs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700">
                <a:ea typeface="+mj-lt"/>
                <a:cs typeface="+mj-lt"/>
              </a:rPr>
              <a:t>Forma zaliczenia kursu: </a:t>
            </a:r>
            <a:endParaRPr lang="pl-PL" sz="1700"/>
          </a:p>
          <a:p>
            <a:pPr>
              <a:lnSpc>
                <a:spcPct val="90000"/>
              </a:lnSpc>
            </a:pPr>
            <a:r>
              <a:rPr lang="pl-PL" sz="1700">
                <a:ea typeface="+mj-lt"/>
                <a:cs typeface="+mj-lt"/>
              </a:rPr>
              <a:t>Praca kontrolna z przedmiotów obowiązujących na kursie,</a:t>
            </a:r>
            <a:endParaRPr lang="pl-PL" sz="1700"/>
          </a:p>
          <a:p>
            <a:pPr>
              <a:lnSpc>
                <a:spcPct val="90000"/>
              </a:lnSpc>
            </a:pPr>
            <a:r>
              <a:rPr lang="pl-PL" sz="1700">
                <a:ea typeface="+mj-lt"/>
                <a:cs typeface="+mj-lt"/>
              </a:rPr>
              <a:t>Odbyta praktyka zawodowa,</a:t>
            </a:r>
            <a:endParaRPr lang="pl-PL" sz="1700"/>
          </a:p>
          <a:p>
            <a:pPr>
              <a:lnSpc>
                <a:spcPct val="90000"/>
              </a:lnSpc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368611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1E35-0719-40F4-AA62-B72C2304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6859"/>
          </a:xfrm>
        </p:spPr>
        <p:txBody>
          <a:bodyPr/>
          <a:lstStyle/>
          <a:p>
            <a:pPr algn="ctr"/>
            <a:r>
              <a:rPr lang="pl-PL"/>
              <a:t>Absolwenci KKZ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0CDE-3581-4FA8-8301-71B29620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011" y="1499685"/>
            <a:ext cx="8946541" cy="46234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>
                <a:ea typeface="+mj-lt"/>
                <a:cs typeface="+mj-lt"/>
              </a:rPr>
              <a:t>Otrzymują zaświadczenie o ukończeniu kwalifikacyjnego kursu zawodowego,</a:t>
            </a:r>
            <a:endParaRPr lang="pl-PL" sz="2400" dirty="0"/>
          </a:p>
          <a:p>
            <a:r>
              <a:rPr lang="pl-PL" sz="2400">
                <a:ea typeface="+mj-lt"/>
                <a:cs typeface="+mj-lt"/>
              </a:rPr>
              <a:t>Ukończenie kursu umożliwia przystąpienie do egzaminu potwierdzającego kwalifikacje w zawodzie przeprowadzanego przez OKE( Okręgową Komisję Egzaminacyjną</a:t>
            </a:r>
            <a:endParaRPr lang="pl-PL" sz="2400" dirty="0"/>
          </a:p>
          <a:p>
            <a:r>
              <a:rPr lang="pl-PL" sz="2400">
                <a:ea typeface="+mj-lt"/>
                <a:cs typeface="+mj-lt"/>
              </a:rPr>
              <a:t>Osoba która ukończyła kurs i zdała egzamin potwierdzający kwalifikacje otrzymuje Świadectwo Potwierdzające Kwalifikacje W Zawodzie oraz potwierdzenie posiadania wykształcenia średniego ; Dyplom Technika w Danym Zawodzie.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903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2206-B945-4C56-8A0A-594F0DE1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34973"/>
            <a:ext cx="8946541" cy="5813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pl-PL" b="1" u="sng">
                <a:ea typeface="+mj-lt"/>
                <a:cs typeface="+mj-lt"/>
              </a:rPr>
              <a:t>Przykładowa oferta KKZ z Zespołu Szkół Mechaniczno – Energetycznych z Olsztyna</a:t>
            </a:r>
            <a:endParaRPr lang="pl-PL">
              <a:ea typeface="+mj-lt"/>
              <a:cs typeface="+mj-lt"/>
            </a:endParaRPr>
          </a:p>
          <a:p>
            <a:pPr algn="ctr">
              <a:buNone/>
            </a:pPr>
            <a:r>
              <a:rPr lang="pl-PL">
                <a:ea typeface="+mj-lt"/>
                <a:cs typeface="+mj-lt"/>
              </a:rPr>
              <a:t>dla branży mechaniczno -energetycznej: </a:t>
            </a:r>
            <a:endParaRPr lang="pl-PL"/>
          </a:p>
          <a:p>
            <a:pPr>
              <a:buNone/>
            </a:pPr>
            <a:endParaRPr lang="pl-PL" dirty="0">
              <a:ea typeface="+mj-lt"/>
              <a:cs typeface="+mj-lt"/>
            </a:endParaRPr>
          </a:p>
          <a:p>
            <a:pPr algn="ctr">
              <a:buNone/>
            </a:pPr>
            <a:r>
              <a:rPr lang="pl-PL">
                <a:ea typeface="+mj-lt"/>
                <a:cs typeface="+mj-lt"/>
              </a:rPr>
              <a:t>Oferta kursów od 1 września 2020 r. </a:t>
            </a:r>
            <a:endParaRPr lang="pl-PL"/>
          </a:p>
          <a:p>
            <a:pPr algn="ctr">
              <a:buNone/>
            </a:pPr>
            <a:endParaRPr lang="pl-PL" dirty="0">
              <a:ea typeface="+mj-lt"/>
              <a:cs typeface="+mj-lt"/>
            </a:endParaRPr>
          </a:p>
          <a:p>
            <a:r>
              <a:rPr lang="pl-PL" b="1">
                <a:ea typeface="+mj-lt"/>
                <a:cs typeface="+mj-lt"/>
              </a:rPr>
              <a:t>Branża elektryczna:</a:t>
            </a:r>
            <a:r>
              <a:rPr lang="pl-PL" dirty="0">
                <a:ea typeface="+mj-lt"/>
                <a:cs typeface="+mj-lt"/>
              </a:rPr>
              <a:t> </a:t>
            </a:r>
            <a:endParaRPr lang="pl-PL"/>
          </a:p>
          <a:p>
            <a:pPr>
              <a:buNone/>
            </a:pPr>
            <a:r>
              <a:rPr lang="pl-PL">
                <a:ea typeface="+mj-lt"/>
                <a:cs typeface="+mj-lt"/>
              </a:rPr>
              <a:t>ELE.01. Montaż i obsługa maszyn i urządzeń elektrycznych </a:t>
            </a:r>
            <a:endParaRPr lang="pl-PL"/>
          </a:p>
          <a:p>
            <a:pPr>
              <a:buNone/>
            </a:pPr>
            <a:r>
              <a:rPr lang="pl-PL">
                <a:ea typeface="+mj-lt"/>
                <a:cs typeface="+mj-lt"/>
              </a:rPr>
              <a:t>ELE.02. Montaż, uruchamianie i konserwacja instalacji, </a:t>
            </a:r>
          </a:p>
          <a:p>
            <a:pPr>
              <a:buNone/>
            </a:pPr>
            <a:r>
              <a:rPr lang="pl-PL">
                <a:ea typeface="+mj-lt"/>
                <a:cs typeface="+mj-lt"/>
              </a:rPr>
              <a:t>             maszyn i urządzeń elektrycznych </a:t>
            </a:r>
            <a:endParaRPr lang="pl-PL"/>
          </a:p>
          <a:p>
            <a:pPr marL="0" indent="0">
              <a:buNone/>
            </a:pPr>
            <a:r>
              <a:rPr lang="pl-PL">
                <a:ea typeface="+mj-lt"/>
                <a:cs typeface="+mj-lt"/>
              </a:rPr>
              <a:t>ELE.05. Eksploatacja maszyn, urządzeń i instalacji elektrycznych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37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3E81-1231-49AF-9F65-C4EC327D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05" y="247083"/>
            <a:ext cx="8946541" cy="616833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pl-PL" sz="1800" b="1" dirty="0">
              <a:ea typeface="+mj-lt"/>
              <a:cs typeface="+mj-lt"/>
            </a:endParaRPr>
          </a:p>
          <a:p>
            <a:r>
              <a:rPr lang="pl-PL" sz="1800" b="1">
                <a:ea typeface="+mj-lt"/>
                <a:cs typeface="+mj-lt"/>
              </a:rPr>
              <a:t>Branża mechaniczna:</a:t>
            </a:r>
            <a:r>
              <a:rPr lang="pl-PL" sz="1800" dirty="0">
                <a:ea typeface="+mj-lt"/>
                <a:cs typeface="+mj-lt"/>
              </a:rPr>
              <a:t> </a:t>
            </a:r>
            <a:endParaRPr lang="pl-PL" sz="1800" dirty="0"/>
          </a:p>
          <a:p>
            <a:pPr marL="0" indent="0">
              <a:buNone/>
            </a:pPr>
            <a:r>
              <a:rPr lang="pl-PL" sz="1800">
                <a:ea typeface="+mj-lt"/>
                <a:cs typeface="+mj-lt"/>
              </a:rPr>
              <a:t>MEC.03. Montaż i obsługa maszyn i urządzeń </a:t>
            </a:r>
            <a:endParaRPr lang="pl-PL" sz="1800"/>
          </a:p>
          <a:p>
            <a:pPr marL="0" indent="0">
              <a:buNone/>
            </a:pPr>
            <a:r>
              <a:rPr lang="pl-PL" sz="1800">
                <a:ea typeface="+mj-lt"/>
                <a:cs typeface="+mj-lt"/>
              </a:rPr>
              <a:t>MEC.05. Użytkowanie obrabiarek skrawających </a:t>
            </a:r>
            <a:endParaRPr lang="pl-PL" sz="1800"/>
          </a:p>
          <a:p>
            <a:pPr marL="0" indent="0">
              <a:buNone/>
            </a:pPr>
            <a:r>
              <a:rPr lang="pl-PL" sz="1800">
                <a:ea typeface="+mj-lt"/>
                <a:cs typeface="+mj-lt"/>
              </a:rPr>
              <a:t>MEC.08. Wykonywanie i naprawa elementów maszyn, urządzeń i narzędzi </a:t>
            </a:r>
            <a:endParaRPr lang="pl-PL" sz="1800"/>
          </a:p>
          <a:p>
            <a:pPr marL="0" indent="0">
              <a:buNone/>
            </a:pPr>
            <a:r>
              <a:rPr lang="pl-PL" sz="1800">
                <a:ea typeface="+mj-lt"/>
                <a:cs typeface="+mj-lt"/>
              </a:rPr>
              <a:t>MEC.09 Organizacja i nadzorowanie procesów produkcji maszyn i urządzeń </a:t>
            </a:r>
            <a:endParaRPr lang="pl-PL" sz="1800"/>
          </a:p>
          <a:p>
            <a:pPr>
              <a:buNone/>
            </a:pPr>
            <a:endParaRPr lang="pl-PL" sz="1800" dirty="0">
              <a:ea typeface="+mj-lt"/>
              <a:cs typeface="+mj-lt"/>
            </a:endParaRPr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Ukończenie powyższych kursów przygotowuje do wykonywania zawodów: </a:t>
            </a:r>
            <a:endParaRPr lang="pl-PL" sz="1800"/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•technik elektryk </a:t>
            </a:r>
            <a:endParaRPr lang="pl-PL" sz="1800"/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•technik mechanik </a:t>
            </a:r>
            <a:endParaRPr lang="pl-PL" sz="1800"/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•elektromechanik </a:t>
            </a:r>
            <a:endParaRPr lang="pl-PL" sz="1800"/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•elektryk </a:t>
            </a:r>
            <a:endParaRPr lang="pl-PL" sz="1800"/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•operator obrabiarek skrawających </a:t>
            </a:r>
            <a:endParaRPr lang="pl-PL" sz="1800"/>
          </a:p>
          <a:p>
            <a:pPr>
              <a:buNone/>
            </a:pPr>
            <a:r>
              <a:rPr lang="pl-PL" sz="1800">
                <a:ea typeface="+mj-lt"/>
                <a:cs typeface="+mj-lt"/>
              </a:rPr>
              <a:t>•ślusarz </a:t>
            </a:r>
            <a:endParaRPr lang="pl-PL" sz="1800"/>
          </a:p>
          <a:p>
            <a:pPr marL="0" indent="0">
              <a:buNone/>
            </a:pPr>
            <a:r>
              <a:rPr lang="pl-PL" sz="1800">
                <a:ea typeface="+mj-lt"/>
                <a:cs typeface="+mj-lt"/>
              </a:rPr>
              <a:t>•mechanik-monter maszyn i urządzeń </a:t>
            </a:r>
            <a:endParaRPr lang="pl-PL" sz="1800"/>
          </a:p>
          <a:p>
            <a:pPr marL="0" indent="0">
              <a:buNone/>
            </a:pPr>
            <a:endParaRPr lang="pl-PL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pl-PL" dirty="0">
                <a:ea typeface="+mj-lt"/>
                <a:cs typeface="+mj-lt"/>
              </a:rPr>
              <a:t> 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73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42D1B-FC05-44B4-B3EC-54AA1DE7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pl-PL" b="1"/>
              <a:t>A może praca</a:t>
            </a:r>
            <a:r>
              <a:rPr lang="pl-PL" b="1">
                <a:latin typeface="Century Gothic"/>
                <a:cs typeface="Aldhabi"/>
              </a:rPr>
              <a:t>?</a:t>
            </a:r>
            <a:endParaRPr lang="pl-PL"/>
          </a:p>
        </p:txBody>
      </p:sp>
      <p:pic>
        <p:nvPicPr>
          <p:cNvPr id="6" name="Obraz 6" descr="Obraz zawierający osoba, wewnątrz, laptop, komputer&#10;&#10;Opis wygenerowany przy bardzo wysokim poziomie pewności">
            <a:extLst>
              <a:ext uri="{FF2B5EF4-FFF2-40B4-BE49-F238E27FC236}">
                <a16:creationId xmlns:a16="http://schemas.microsoft.com/office/drawing/2014/main" id="{37CA6E52-8C66-453E-A2E4-6C4D9C9E6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77" r="29812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57D66-A2B7-4D81-B55F-51F6940F0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>
                <a:ea typeface="+mj-lt"/>
                <a:cs typeface="+mj-lt"/>
              </a:rPr>
              <a:t>  </a:t>
            </a:r>
            <a:endParaRPr lang="pl-PL"/>
          </a:p>
          <a:p>
            <a:pPr marL="0" indent="0">
              <a:buNone/>
            </a:pPr>
            <a:endParaRPr lang="pl-PL">
              <a:ea typeface="+mj-lt"/>
              <a:cs typeface="+mj-lt"/>
            </a:endParaRPr>
          </a:p>
          <a:p>
            <a:pPr marL="0" indent="0">
              <a:buNone/>
            </a:pPr>
            <a:r>
              <a:rPr lang="pl-PL">
                <a:ea typeface="+mj-lt"/>
                <a:cs typeface="+mj-lt"/>
              </a:rPr>
              <a:t>Kreator dokumentów aplikacyjnych </a:t>
            </a:r>
            <a:endParaRPr lang="pl-PL"/>
          </a:p>
          <a:p>
            <a:r>
              <a:rPr lang="pl-PL">
                <a:ea typeface="+mj-lt"/>
                <a:cs typeface="+mj-lt"/>
                <a:hlinkClick r:id="rId4"/>
              </a:rPr>
              <a:t>https://www.aplikuj.pl/cv/dokumenty-aplikacyjne-cv-to-nie-wszystko/</a:t>
            </a:r>
            <a:r>
              <a:rPr lang="pl-PL">
                <a:ea typeface="+mj-lt"/>
                <a:cs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06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663BD4-5884-4645-8BDF-FFC1FF08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67" y="804672"/>
            <a:ext cx="3719687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600" b="1">
                <a:ea typeface="+mj-lt"/>
                <a:cs typeface="+mj-lt"/>
              </a:rPr>
              <a:t>Rynek pracy</a:t>
            </a:r>
            <a:br>
              <a:rPr lang="pl-PL" sz="3600" b="1">
                <a:ea typeface="+mj-lt"/>
                <a:cs typeface="+mj-lt"/>
              </a:rPr>
            </a:br>
            <a:r>
              <a:rPr lang="pl-PL" sz="3600" b="1">
                <a:ea typeface="+mj-lt"/>
                <a:cs typeface="+mj-lt"/>
              </a:rPr>
              <a:t>      oferty pracy</a:t>
            </a:r>
            <a:endParaRPr lang="pl-PL" sz="36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60ECD-72E3-45F7-B16B-C21D1095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ea typeface="+mj-lt"/>
                <a:cs typeface="+mj-lt"/>
              </a:rPr>
              <a:t>Poszukiwanie pracy i rekrutacja </a:t>
            </a:r>
            <a:r>
              <a:rPr lang="pl-PL">
                <a:ea typeface="+mj-lt"/>
                <a:cs typeface="+mj-lt"/>
                <a:hlinkClick r:id="rId4"/>
              </a:rPr>
              <a:t>www.psz.praca.gov.pl</a:t>
            </a:r>
            <a:endParaRPr lang="pl-PL">
              <a:ea typeface="+mj-lt"/>
              <a:cs typeface="+mj-lt"/>
            </a:endParaRPr>
          </a:p>
          <a:p>
            <a:pPr marL="0" indent="0">
              <a:buNone/>
            </a:pPr>
            <a:r>
              <a:rPr lang="pl-PL">
                <a:ea typeface="+mj-lt"/>
                <a:cs typeface="+mj-lt"/>
              </a:rPr>
              <a:t>  Wortal publicznych służb zatrudnienia służy pomocą przed spotkaniem z pracodawcą. Odwiedzając poszczególne zakładki dowiesz się m.in.: jak przygotować się do rozmowy kwalifikacyjnej, poprawnie napisać CV, list motywacyjny.</a:t>
            </a:r>
          </a:p>
          <a:p>
            <a:r>
              <a:rPr lang="pl-PL">
                <a:ea typeface="+mj-lt"/>
                <a:cs typeface="+mj-lt"/>
              </a:rPr>
              <a:t>Rynek pracy, oferty pracy</a:t>
            </a:r>
          </a:p>
          <a:p>
            <a:pPr marL="0" indent="0">
              <a:buNone/>
            </a:pPr>
            <a:r>
              <a:rPr lang="pl-PL">
                <a:ea typeface="+mj-lt"/>
                <a:cs typeface="+mj-lt"/>
              </a:rPr>
              <a:t>  </a:t>
            </a:r>
            <a:r>
              <a:rPr lang="pl-PL">
                <a:ea typeface="+mj-lt"/>
                <a:cs typeface="+mj-lt"/>
                <a:hlinkClick r:id="rId5"/>
              </a:rPr>
              <a:t>www.psz.praca.gov.pl/rynek-pracy</a:t>
            </a:r>
            <a:r>
              <a:rPr lang="pl-PL">
                <a:ea typeface="+mj-lt"/>
                <a:cs typeface="+mj-lt"/>
              </a:rPr>
              <a:t> </a:t>
            </a:r>
          </a:p>
          <a:p>
            <a:r>
              <a:rPr lang="pl-PL">
                <a:ea typeface="+mj-lt"/>
                <a:cs typeface="+mj-lt"/>
              </a:rPr>
              <a:t>Największa baza ofert pracy, praktyk, staży z Polski i zagranicy </a:t>
            </a:r>
            <a:r>
              <a:rPr lang="pl-PL">
                <a:ea typeface="+mj-lt"/>
                <a:cs typeface="+mj-lt"/>
                <a:hlinkClick r:id="rId6"/>
              </a:rPr>
              <a:t>https://www.absolvent.pl/pracodawcy#/</a:t>
            </a:r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24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0555F-A2E5-453C-AFA2-E502F34D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l-PL" b="1">
                <a:ea typeface="+mj-lt"/>
                <a:cs typeface="+mj-lt"/>
              </a:rPr>
              <a:t>EUROPASS – co jest?</a:t>
            </a:r>
            <a:endParaRPr lang="pl-PL" b="1"/>
          </a:p>
        </p:txBody>
      </p:sp>
      <p:graphicFrame>
        <p:nvGraphicFramePr>
          <p:cNvPr id="22" name="Symbol zastępczy zawartości 2">
            <a:extLst>
              <a:ext uri="{FF2B5EF4-FFF2-40B4-BE49-F238E27FC236}">
                <a16:creationId xmlns:a16="http://schemas.microsoft.com/office/drawing/2014/main" id="{C20F192D-A67F-4C8E-A298-5C3B2631B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71873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5757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590D9A-AB87-4CF0-A42E-7AD4C170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0" y="643003"/>
            <a:ext cx="61881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l-PL" sz="1600">
              <a:ea typeface="+mj-lt"/>
              <a:cs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800" b="1" err="1">
                <a:ea typeface="+mj-lt"/>
                <a:cs typeface="+mj-lt"/>
              </a:rPr>
              <a:t>Europass</a:t>
            </a:r>
            <a:r>
              <a:rPr lang="pl-PL" sz="2800" b="1">
                <a:ea typeface="+mj-lt"/>
                <a:cs typeface="+mj-lt"/>
              </a:rPr>
              <a:t> może być wykorzystany</a:t>
            </a:r>
            <a:endParaRPr lang="pl-PL" sz="2800" b="1"/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do przygotowania kompletnego portfolio dokumentów związanych z karierą zawodową</a:t>
            </a:r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w celu udokumentowania kwalifikacji zdobytych w różnej formie (kształcenie formalne, szkolenia, staże i praktyki zagraniczne)</a:t>
            </a:r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do samooceny i prezentacji kompetencji językowych</a:t>
            </a:r>
            <a:endParaRPr lang="pl-PL"/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przy poszukiwaniu pracy w kraju i za granicą</a:t>
            </a:r>
            <a:endParaRPr lang="pl-PL"/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przy wyjeździe na staż lub praktykę</a:t>
            </a:r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w przypadku kontynuacji nauki za granicą</a:t>
            </a:r>
          </a:p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przy przekwalifikowywaniu się</a:t>
            </a:r>
            <a:endParaRPr lang="pl-PL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0" name="Obraz 20" descr="Obraz zawierający osoba, mężczyzna, trzymający, krawat&#10;&#10;Opis wygenerowany przy bardzo wysokim poziomie pewności">
            <a:extLst>
              <a:ext uri="{FF2B5EF4-FFF2-40B4-BE49-F238E27FC236}">
                <a16:creationId xmlns:a16="http://schemas.microsoft.com/office/drawing/2014/main" id="{119E144C-2E0C-4177-AD8B-ADED33E07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457" y="647698"/>
            <a:ext cx="1362837" cy="5562601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146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B8C6EC-A745-4BFF-87B7-1497D48D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Droga edukacyjno-zawodowa </a:t>
            </a:r>
            <a:br>
              <a:rPr lang="pl-PL"/>
            </a:br>
            <a:r>
              <a:rPr lang="pl-PL"/>
              <a:t>po szkole </a:t>
            </a:r>
            <a:r>
              <a:rPr lang="pl-PL" err="1"/>
              <a:t>ponadgimnazjalej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EFCA30-1F2C-4200-A3EF-A23E6993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38" y="2260224"/>
            <a:ext cx="2940050" cy="576262"/>
          </a:xfrm>
        </p:spPr>
        <p:txBody>
          <a:bodyPr/>
          <a:lstStyle/>
          <a:p>
            <a:r>
              <a:rPr lang="pl-PL"/>
              <a:t>Uczelnia wyższa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AC3061-1460-49C0-AEAC-A6383559FE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290424E-C278-446D-A0A8-48F5CCBD6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2700" y="2765049"/>
            <a:ext cx="2930525" cy="576262"/>
          </a:xfrm>
        </p:spPr>
        <p:txBody>
          <a:bodyPr/>
          <a:lstStyle/>
          <a:p>
            <a:pPr algn="ctr"/>
            <a:r>
              <a:rPr lang="pl-PL"/>
              <a:t>Szkoła policealna/</a:t>
            </a:r>
          </a:p>
          <a:p>
            <a:pPr algn="ctr"/>
            <a:r>
              <a:rPr lang="pl-PL"/>
              <a:t>pomaturalna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A60C764-3CC2-4A40-8435-8790CF545009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CB350AD4-F0EB-4C7F-B924-44C08E83B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1350" y="2955549"/>
            <a:ext cx="2932113" cy="576262"/>
          </a:xfrm>
        </p:spPr>
        <p:txBody>
          <a:bodyPr/>
          <a:lstStyle/>
          <a:p>
            <a:r>
              <a:rPr lang="pl-PL"/>
              <a:t>Praca/KKZ (Kwalifikacyjne Kursy Zawodowe)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2771163F-9103-4331-9E14-5A8DFB3B294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49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3C2758-56FD-41C8-BA2C-06C06D83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900" b="1">
                <a:ea typeface="+mj-lt"/>
                <a:cs typeface="+mj-lt"/>
              </a:rPr>
              <a:t>INFORMACJE O ZAWODACH</a:t>
            </a:r>
            <a:endParaRPr lang="pl-PL" sz="39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BD6358-2E22-4651-AAA2-C97C1E2C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ea typeface="+mj-lt"/>
                <a:cs typeface="+mj-lt"/>
              </a:rPr>
              <a:t>Wyszukiwarka opisów zawodów </a:t>
            </a:r>
            <a:r>
              <a:rPr lang="pl-PL">
                <a:ea typeface="+mj-lt"/>
                <a:cs typeface="+mj-lt"/>
                <a:hlinkClick r:id="rId4"/>
              </a:rPr>
              <a:t>https://psz.praca.gov.pl/rynek-pracy/bazy-danych/klasyfikacja-zawodow-i-specjalnosci/wyszukiwarka-opisow-zawodow</a:t>
            </a:r>
            <a:endParaRPr lang="pl-PL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Mapa karier </a:t>
            </a:r>
            <a:r>
              <a:rPr lang="pl-PL">
                <a:ea typeface="+mj-lt"/>
                <a:cs typeface="+mj-lt"/>
                <a:hlinkClick r:id="rId5"/>
              </a:rPr>
              <a:t>https://mapakarier.org/</a:t>
            </a:r>
          </a:p>
          <a:p>
            <a:r>
              <a:rPr lang="pl-PL">
                <a:ea typeface="+mj-lt"/>
                <a:cs typeface="+mj-lt"/>
              </a:rPr>
              <a:t>Ścieżki kariery </a:t>
            </a:r>
            <a:r>
              <a:rPr lang="pl-PL">
                <a:ea typeface="+mj-lt"/>
                <a:cs typeface="+mj-lt"/>
                <a:hlinkClick r:id="rId6"/>
              </a:rPr>
              <a:t>https://mapakarier.org/paths</a:t>
            </a:r>
            <a:endParaRPr lang="pl-PL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Barometr zawodów </a:t>
            </a:r>
            <a:r>
              <a:rPr lang="pl-PL">
                <a:ea typeface="+mj-lt"/>
                <a:cs typeface="+mj-lt"/>
                <a:hlinkClick r:id="rId7"/>
              </a:rPr>
              <a:t>https://barometrzawodow.pl/pl/pomorskie/prognozy-dla-powiatow/2017/gdanski.12..238....1....0.1.1.238</a:t>
            </a:r>
            <a:endParaRPr lang="pl-PL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Ośrodek Rozwoju Edukacji – karty zawodów https://doradztwo.ore.edu.pl/wybieram-zawod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07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B6BD82-DBF3-4D25-AD1C-81E35A4B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bg2"/>
                </a:solidFill>
              </a:rPr>
              <a:t>Warto zajrzeć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2C5799-C49F-4D2A-ACAD-C186EF98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hlinkClick r:id="rId3"/>
              </a:rPr>
              <a:t>www.szkolnictwo.pl</a:t>
            </a:r>
            <a:r>
              <a:rPr lang="pl-PL"/>
              <a:t> </a:t>
            </a:r>
          </a:p>
          <a:p>
            <a:pPr marL="0" indent="0">
              <a:buNone/>
            </a:pPr>
            <a:r>
              <a:rPr lang="pl-PL" i="1">
                <a:ea typeface="+mj-lt"/>
                <a:cs typeface="+mj-lt"/>
              </a:rPr>
              <a:t>Ten link przekieruje Was na stronę  prezentującą wszelkie informacje na temat  szkół, kierunków kształcenia, szkolnictwa wyższego, poszukiwanych zawodów,  KKZ-</a:t>
            </a:r>
            <a:r>
              <a:rPr lang="pl-PL" i="1" err="1">
                <a:ea typeface="+mj-lt"/>
                <a:cs typeface="+mj-lt"/>
              </a:rPr>
              <a:t>tów</a:t>
            </a:r>
            <a:r>
              <a:rPr lang="pl-PL" i="1">
                <a:ea typeface="+mj-lt"/>
                <a:cs typeface="+mj-lt"/>
              </a:rPr>
              <a:t> . Jest to niejako baza danych i każdy kto zamierza kontynuować naukę znajdzie szkołę i kierunek dla siebie. Jeśli wejdziecie na tę stronę, to po lewej stronie będziecie mieć zakładkę - rodzaje szkół  - i tam możecie wybierać i szukać jaka szkoła Was interesuje. Na tej stronie są również informacje o szkołach wyższych i kierunkach studiów.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84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9F61B-A4BE-4EEE-90DB-C733B01C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2900" b="1"/>
              <a:t>Uczelnie wyższe najpopularniejsze wśród dotychczasowych absolwentów naszej szkoły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5E96DE-C496-4693-9B5C-CA0C3FA0A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1. Uniwersytet Warmińsko-Mazurski w Olsztynie</a:t>
            </a:r>
          </a:p>
          <a:p>
            <a:pPr marL="0" indent="0">
              <a:buNone/>
            </a:pPr>
            <a:r>
              <a:rPr lang="pl-PL"/>
              <a:t> </a:t>
            </a:r>
            <a:r>
              <a:rPr lang="pl-PL">
                <a:ea typeface="+mj-lt"/>
                <a:cs typeface="+mj-lt"/>
              </a:rPr>
              <a:t>        </a:t>
            </a:r>
            <a:r>
              <a:rPr lang="pl-PL">
                <a:ea typeface="+mj-lt"/>
                <a:cs typeface="+mj-lt"/>
                <a:hlinkClick r:id="rId3"/>
              </a:rPr>
              <a:t>http://www.uwm.edu.pl/</a:t>
            </a:r>
            <a:endParaRPr lang="pl-PL"/>
          </a:p>
          <a:p>
            <a:r>
              <a:rPr lang="pl-PL"/>
              <a:t>2. Olsztyńska Szkoła Wyższa </a:t>
            </a:r>
            <a:r>
              <a:rPr lang="pl-PL">
                <a:ea typeface="+mj-lt"/>
                <a:cs typeface="+mj-lt"/>
                <a:hlinkClick r:id="rId4"/>
              </a:rPr>
              <a:t>https://www.wsiie.olsztyn.pl/</a:t>
            </a:r>
          </a:p>
          <a:p>
            <a:r>
              <a:rPr lang="pl-PL"/>
              <a:t>3. Wyższa Szkoła Policji w Szczytnie </a:t>
            </a:r>
            <a:r>
              <a:rPr lang="pl-PL">
                <a:ea typeface="+mj-lt"/>
                <a:cs typeface="+mj-lt"/>
                <a:hlinkClick r:id="rId5"/>
              </a:rPr>
              <a:t>https://www.wspol.edu.pl/g/</a:t>
            </a:r>
          </a:p>
          <a:p>
            <a:r>
              <a:rPr lang="pl-PL"/>
              <a:t>4. Uniwersytet Gdański </a:t>
            </a:r>
            <a:r>
              <a:rPr lang="pl-PL">
                <a:ea typeface="+mj-lt"/>
                <a:cs typeface="+mj-lt"/>
                <a:hlinkClick r:id="rId6"/>
              </a:rPr>
              <a:t>https://ug.edu.pl/</a:t>
            </a:r>
          </a:p>
          <a:p>
            <a:r>
              <a:rPr lang="pl-PL">
                <a:ea typeface="+mj-lt"/>
                <a:cs typeface="+mj-lt"/>
              </a:rPr>
              <a:t>5. Politechnika Gdańska </a:t>
            </a:r>
            <a:r>
              <a:rPr lang="pl-PL">
                <a:ea typeface="+mj-lt"/>
                <a:cs typeface="+mj-lt"/>
                <a:hlinkClick r:id="rId7"/>
              </a:rPr>
              <a:t>https://pg.edu.pl/</a:t>
            </a:r>
            <a:endParaRPr lang="pl-PL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6. Politechnika Warszawska </a:t>
            </a:r>
            <a:r>
              <a:rPr lang="pl-PL">
                <a:ea typeface="+mj-lt"/>
                <a:cs typeface="+mj-lt"/>
                <a:hlinkClick r:id="rId8"/>
              </a:rPr>
              <a:t>https://www.pw.edu.pl/</a:t>
            </a:r>
          </a:p>
          <a:p>
            <a:endParaRPr lang="pl-PL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89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5563E3-697F-4F5E-BF3D-2B180A93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7. Państwowa Wyższa Szkoła Zawodowa w Elblągu </a:t>
            </a:r>
            <a:r>
              <a:rPr lang="pl-PL">
                <a:ea typeface="+mj-lt"/>
                <a:cs typeface="+mj-lt"/>
                <a:hlinkClick r:id="rId4"/>
              </a:rPr>
              <a:t>https://pwsz.elblag.pl/</a:t>
            </a:r>
            <a:endParaRPr lang="pl-PL">
              <a:ea typeface="+mj-lt"/>
              <a:cs typeface="+mj-lt"/>
            </a:endParaRPr>
          </a:p>
          <a:p>
            <a:r>
              <a:rPr lang="pl-PL"/>
              <a:t>8. Elbląska Uczelnia Humanistyczno-Ekonomiczna </a:t>
            </a:r>
            <a:r>
              <a:rPr lang="pl-PL">
                <a:ea typeface="+mj-lt"/>
                <a:cs typeface="+mj-lt"/>
                <a:hlinkClick r:id="rId5"/>
              </a:rPr>
              <a:t>https://euh-e.edu.pl/pl/</a:t>
            </a:r>
            <a:endParaRPr lang="pl-PL"/>
          </a:p>
          <a:p>
            <a:r>
              <a:rPr lang="pl-PL"/>
              <a:t>Wojskowa Akademia Techniczna w Warszawie </a:t>
            </a:r>
            <a:r>
              <a:rPr lang="pl-PL">
                <a:ea typeface="+mj-lt"/>
                <a:cs typeface="+mj-lt"/>
                <a:hlinkClick r:id="rId6"/>
              </a:rPr>
              <a:t>https://www.wat.edu.pl/</a:t>
            </a:r>
            <a:r>
              <a:rPr lang="pl-PL">
                <a:ea typeface="+mj-lt"/>
                <a:cs typeface="+mj-lt"/>
              </a:rPr>
              <a:t> </a:t>
            </a:r>
          </a:p>
          <a:p>
            <a:r>
              <a:rPr lang="pl-PL"/>
              <a:t>Gdański Uniwersytet Medyczny </a:t>
            </a:r>
            <a:r>
              <a:rPr lang="pl-PL">
                <a:ea typeface="+mj-lt"/>
                <a:cs typeface="+mj-lt"/>
                <a:hlinkClick r:id="rId7"/>
              </a:rPr>
              <a:t>https://gumed.edu.pl/</a:t>
            </a:r>
          </a:p>
          <a:p>
            <a:r>
              <a:rPr lang="pl-PL"/>
              <a:t>Uniwersytet Kazimierza Wielkiego w Bydgoszczy </a:t>
            </a:r>
            <a:r>
              <a:rPr lang="pl-PL">
                <a:ea typeface="+mj-lt"/>
                <a:cs typeface="+mj-lt"/>
                <a:hlinkClick r:id="rId8"/>
              </a:rPr>
              <a:t>https://www.ukw.edu.pl/</a:t>
            </a:r>
          </a:p>
          <a:p>
            <a:r>
              <a:rPr lang="pl-PL"/>
              <a:t>Uniwersytet Mikołaja Kopernika w Toruniu </a:t>
            </a:r>
            <a:r>
              <a:rPr lang="pl-PL">
                <a:ea typeface="+mj-lt"/>
                <a:cs typeface="+mj-lt"/>
                <a:hlinkClick r:id="rId9"/>
              </a:rPr>
              <a:t>https://www.umk.pl/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56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2A7FB-967A-4BBC-A2C8-35AB248C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ea typeface="+mj-lt"/>
                <a:cs typeface="+mj-lt"/>
              </a:rPr>
              <a:t>INFORMACJE DOTYCZĄCE EDUKACJ</a:t>
            </a:r>
            <a:endParaRPr lang="pl-PL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511713-5BA1-4CB8-A84F-BF936913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j-lt"/>
                <a:cs typeface="+mj-lt"/>
              </a:rPr>
              <a:t>Ministerstwo Edukacji Narodowej </a:t>
            </a:r>
            <a:r>
              <a:rPr lang="pl-PL" dirty="0">
                <a:ea typeface="+mj-lt"/>
                <a:cs typeface="+mj-lt"/>
                <a:hlinkClick r:id="rId2"/>
              </a:rPr>
              <a:t>www.men.gov.pl</a:t>
            </a:r>
            <a:r>
              <a:rPr lang="pl-PL" dirty="0">
                <a:ea typeface="+mj-lt"/>
                <a:cs typeface="+mj-lt"/>
              </a:rPr>
              <a:t> </a:t>
            </a:r>
          </a:p>
          <a:p>
            <a:r>
              <a:rPr lang="pl-PL">
                <a:ea typeface="+mj-lt"/>
                <a:cs typeface="+mj-lt"/>
              </a:rPr>
              <a:t>Informacja o uczelniach, o kierunkach studiów </a:t>
            </a:r>
            <a:r>
              <a:rPr lang="pl-PL" dirty="0">
                <a:ea typeface="+mj-lt"/>
                <a:cs typeface="+mj-lt"/>
                <a:hlinkClick r:id="rId3"/>
              </a:rPr>
              <a:t>www.uczelnie.pl</a:t>
            </a:r>
          </a:p>
          <a:p>
            <a:r>
              <a:rPr lang="pl-PL">
                <a:ea typeface="+mj-lt"/>
                <a:cs typeface="+mj-lt"/>
              </a:rPr>
              <a:t>Portal Perspektyw: informacja o maturze , o kierunkach studiów, o zawodach </a:t>
            </a:r>
            <a:r>
              <a:rPr lang="pl-PL" dirty="0">
                <a:ea typeface="+mj-lt"/>
                <a:cs typeface="+mj-lt"/>
                <a:hlinkClick r:id="rId4"/>
              </a:rPr>
              <a:t>www.perspektywy.pl</a:t>
            </a:r>
          </a:p>
          <a:p>
            <a:r>
              <a:rPr lang="pl-PL">
                <a:ea typeface="+mj-lt"/>
                <a:cs typeface="+mj-lt"/>
              </a:rPr>
              <a:t>Ranking uczelni akademickich oraz ranking kierunków studiów 2019 </a:t>
            </a:r>
            <a:r>
              <a:rPr lang="pl-PL" dirty="0">
                <a:ea typeface="+mj-lt"/>
                <a:cs typeface="+mj-lt"/>
                <a:hlinkClick r:id="rId5"/>
              </a:rPr>
              <a:t>http://ranking.perspektywy.pl/2019/</a:t>
            </a:r>
            <a:r>
              <a:rPr lang="pl-PL" dirty="0">
                <a:ea typeface="+mj-lt"/>
                <a:cs typeface="+mj-lt"/>
              </a:rPr>
              <a:t> </a:t>
            </a:r>
            <a:r>
              <a:rPr lang="pl-PL" dirty="0">
                <a:ea typeface="+mj-lt"/>
                <a:cs typeface="+mj-lt"/>
                <a:hlinkClick r:id="rId6"/>
              </a:rPr>
              <a:t>http://ranking.perspektywy.pl/2019/ranking-kierunkow-studiow</a:t>
            </a:r>
            <a:endParaRPr lang="pl-PL" dirty="0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Wyszukiwarka kierunków studiów </a:t>
            </a:r>
            <a:r>
              <a:rPr lang="pl-PL" dirty="0">
                <a:ea typeface="+mj-lt"/>
                <a:cs typeface="+mj-lt"/>
                <a:hlinkClick r:id="rId7"/>
              </a:rPr>
              <a:t>www.wybierzstudia.nauka.gov.pl</a:t>
            </a:r>
            <a:endParaRPr lang="pl-PL" dirty="0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Studia zagraniczne </a:t>
            </a:r>
            <a:r>
              <a:rPr lang="pl-PL" dirty="0">
                <a:ea typeface="+mj-lt"/>
                <a:cs typeface="+mj-lt"/>
                <a:hlinkClick r:id="rId8"/>
              </a:rPr>
              <a:t>https://elab.edu.pl/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 </a:t>
            </a:r>
            <a:r>
              <a:rPr lang="pl-PL" dirty="0">
                <a:ea typeface="+mj-lt"/>
                <a:cs typeface="+mj-lt"/>
                <a:hlinkClick r:id="rId9"/>
              </a:rPr>
              <a:t>https://studia.pl/zagranica</a:t>
            </a:r>
            <a:r>
              <a:rPr lang="pl-PL" dirty="0">
                <a:ea typeface="+mj-lt"/>
                <a:cs typeface="+mj-lt"/>
              </a:rPr>
              <a:t> </a:t>
            </a:r>
          </a:p>
          <a:p>
            <a:endParaRPr lang="pl-PL" dirty="0">
              <a:ea typeface="+mj-lt"/>
              <a:cs typeface="+mj-lt"/>
            </a:endParaRPr>
          </a:p>
          <a:p>
            <a:endParaRPr lang="pl-PL">
              <a:ea typeface="+mj-lt"/>
              <a:cs typeface="+mj-lt"/>
            </a:endParaRPr>
          </a:p>
          <a:p>
            <a:endParaRPr lang="pl-PL">
              <a:ea typeface="+mj-lt"/>
              <a:cs typeface="+mj-lt"/>
            </a:endParaRPr>
          </a:p>
          <a:p>
            <a:endParaRPr lang="pl-PL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83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2000"/>
                <a:hueMod val="96000"/>
                <a:satMod val="128000"/>
                <a:lumMod val="114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C2C85-B731-4764-A483-19FE0093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737" y="1917525"/>
            <a:ext cx="6479295" cy="29433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3200" b="1" dirty="0">
                <a:ea typeface="+mj-lt"/>
                <a:cs typeface="+mj-lt"/>
              </a:rPr>
            </a:br>
            <a:br>
              <a:rPr lang="en-US" sz="3200" b="1" dirty="0">
                <a:ea typeface="+mj-lt"/>
                <a:cs typeface="+mj-lt"/>
              </a:rPr>
            </a:br>
            <a:br>
              <a:rPr lang="en-US" sz="3200" b="1" dirty="0">
                <a:ea typeface="+mj-lt"/>
                <a:cs typeface="+mj-lt"/>
              </a:rPr>
            </a:br>
            <a:br>
              <a:rPr lang="en-US" sz="3200" b="1" dirty="0">
                <a:ea typeface="+mj-lt"/>
                <a:cs typeface="+mj-lt"/>
              </a:rPr>
            </a:br>
            <a:br>
              <a:rPr lang="en-US" sz="3200" b="1" dirty="0">
                <a:ea typeface="+mj-lt"/>
                <a:cs typeface="+mj-lt"/>
              </a:rPr>
            </a:br>
            <a:r>
              <a:rPr lang="en-US" sz="3600" b="1" dirty="0">
                <a:ea typeface="+mj-lt"/>
                <a:cs typeface="+mj-lt"/>
              </a:rPr>
              <a:t>SZKOŁA POLICEALNA</a:t>
            </a:r>
            <a:br>
              <a:rPr lang="en-US" sz="3600" b="1" dirty="0">
                <a:ea typeface="+mj-lt"/>
                <a:cs typeface="+mj-lt"/>
              </a:rPr>
            </a:br>
            <a:br>
              <a:rPr lang="en-US" sz="3600" b="1" dirty="0">
                <a:ea typeface="+mj-lt"/>
                <a:cs typeface="+mj-lt"/>
              </a:rPr>
            </a:br>
            <a:r>
              <a:rPr lang="en-US" sz="3600" b="1">
                <a:ea typeface="+mj-lt"/>
                <a:cs typeface="+mj-lt"/>
              </a:rPr>
              <a:t>dla uczniów po technikum</a:t>
            </a:r>
            <a:br>
              <a:rPr lang="en-US" sz="3600" b="1" dirty="0">
                <a:ea typeface="+mj-lt"/>
                <a:cs typeface="+mj-lt"/>
              </a:rPr>
            </a:br>
            <a:r>
              <a:rPr lang="en-US" sz="3600" b="1" dirty="0">
                <a:ea typeface="+mj-lt"/>
                <a:cs typeface="+mj-lt"/>
              </a:rPr>
              <a:t> i </a:t>
            </a:r>
            <a:r>
              <a:rPr lang="en-US" sz="3600" b="1">
                <a:ea typeface="+mj-lt"/>
                <a:cs typeface="+mj-lt"/>
              </a:rPr>
              <a:t>liceum ogólnokształcącym</a:t>
            </a:r>
            <a:endParaRPr lang="pl-PL" sz="3600"/>
          </a:p>
          <a:p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86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A28D-1A06-4D6B-A3AD-306E6DF2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24535"/>
            <a:ext cx="8946541" cy="58238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400" dirty="0">
              <a:latin typeface="Times New Roman"/>
              <a:ea typeface="Times New Roman"/>
              <a:cs typeface="Times New Roman"/>
            </a:endParaRPr>
          </a:p>
          <a:p>
            <a:r>
              <a:rPr lang="pl-PL" sz="2400">
                <a:latin typeface="Times New Roman"/>
                <a:ea typeface="Times New Roman"/>
                <a:cs typeface="Times New Roman"/>
              </a:rPr>
              <a:t>Szkoła policealna to rodzaj szkoły przeznaczonej dla absolwentów szkół średnich. Aby zostać przyjętym do szkoły policealnej, konieczne jest posiadanie wykształcenia średniego, ale matura nie jest wymagana.</a:t>
            </a:r>
            <a:endParaRPr lang="pl-PL" sz="2400">
              <a:latin typeface="Century Gothic" panose="020B0502020202020204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l-PL" sz="4000" dirty="0"/>
          </a:p>
          <a:p>
            <a:r>
              <a:rPr lang="pl-PL" sz="2400">
                <a:latin typeface="Times New Roman"/>
                <a:ea typeface="Times New Roman"/>
                <a:cs typeface="Times New Roman"/>
              </a:rPr>
              <a:t>Do szkoły policealnej można zapisać się w dowolnym momencie swojej edukacji (po ukończeniu liceum ogólnokształcącego, na studiach lub gdy się pracuje). Ponadto uczy się w nich wyłącznie przedmiotów powiązanych z przyszłym zawodem, nie ma przedmiotów ogólnych, jak w przypadku studiów. Szkoła policealna jest zatem świetną alternatywą dla studiów.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232598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51ED-5902-4929-B920-27111CF0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97603"/>
            <a:ext cx="8946541" cy="57507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/>
              <a:buChar char=""/>
            </a:pPr>
            <a:endParaRPr lang="pl-PL" dirty="0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Szkoła policealna to również dobre wyjście dla osób, które nie zdały matury lub nie dostały się na wymarzony kierunek studiów , a nie chcą zmarnować roku.</a:t>
            </a:r>
          </a:p>
          <a:p>
            <a:endParaRPr lang="pl-PL" dirty="0">
              <a:ea typeface="+mj-lt"/>
              <a:cs typeface="+mj-lt"/>
            </a:endParaRPr>
          </a:p>
          <a:p>
            <a:r>
              <a:rPr lang="pl-PL">
                <a:ea typeface="+mj-lt"/>
                <a:cs typeface="+mj-lt"/>
              </a:rPr>
              <a:t>Bardzo często absolwenci studiów wyższych wybierają szkołę </a:t>
            </a:r>
            <a:r>
              <a:rPr lang="pl-PL" dirty="0">
                <a:ea typeface="+mj-lt"/>
                <a:cs typeface="+mj-lt"/>
              </a:rPr>
              <a:t>policealną zamiast studiów podyplomowych, które są płatne.</a:t>
            </a:r>
            <a:br>
              <a:rPr lang="pl-PL" dirty="0">
                <a:ea typeface="+mj-lt"/>
                <a:cs typeface="+mj-lt"/>
              </a:rPr>
            </a:b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  </a:t>
            </a:r>
            <a:endParaRPr lang="pl-PL"/>
          </a:p>
          <a:p>
            <a:r>
              <a:rPr lang="pl-PL">
                <a:ea typeface="+mj-lt"/>
                <a:cs typeface="+mj-lt"/>
              </a:rPr>
              <a:t>Zajęcia odbywają się w trybie zaocznym i są bezpłatne.</a:t>
            </a:r>
            <a:br>
              <a:rPr lang="pl-PL" dirty="0">
                <a:ea typeface="+mj-lt"/>
                <a:cs typeface="+mj-lt"/>
              </a:rPr>
            </a:b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  </a:t>
            </a:r>
            <a:endParaRPr lang="pl-PL"/>
          </a:p>
          <a:p>
            <a:r>
              <a:rPr lang="pl-PL">
                <a:ea typeface="+mj-lt"/>
                <a:cs typeface="+mj-lt"/>
              </a:rPr>
              <a:t>Nauka trwa 2 lub 4 semestry ( w zależności od kwalifikacji i zawodu)  i kończy się zdaniem egzaminu państwowego.</a:t>
            </a: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547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40B4-0845-410F-A7EF-52EAF26F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91549"/>
            <a:ext cx="8946541" cy="5656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>
              <a:ea typeface="+mj-lt"/>
              <a:cs typeface="+mj-lt"/>
            </a:endParaRPr>
          </a:p>
          <a:p>
            <a:pPr>
              <a:buFont typeface="Wingdings 3"/>
              <a:buChar char=""/>
            </a:pPr>
            <a:r>
              <a:rPr lang="pl-PL">
                <a:ea typeface="+mj-lt"/>
                <a:cs typeface="+mj-lt"/>
              </a:rPr>
              <a:t>Po szkole policealnej uzyskujesz tytuł technika i potem …dalej można iść na studia.</a:t>
            </a:r>
            <a:endParaRPr lang="pl-PL"/>
          </a:p>
          <a:p>
            <a:pPr indent="0">
              <a:buNone/>
            </a:pPr>
            <a:r>
              <a:rPr lang="pl-PL" dirty="0">
                <a:ea typeface="+mj-lt"/>
                <a:cs typeface="+mj-lt"/>
              </a:rPr>
              <a:t>  </a:t>
            </a:r>
            <a:endParaRPr lang="pl-PL"/>
          </a:p>
          <a:p>
            <a:pPr>
              <a:buFont typeface="Wingdings 3"/>
              <a:buChar char=""/>
            </a:pPr>
            <a:r>
              <a:rPr lang="pl-PL">
                <a:ea typeface="+mj-lt"/>
                <a:cs typeface="+mj-lt"/>
              </a:rPr>
              <a:t>Aby aplikować do szkoły policealnej należy mieć tylko świadectwo ukończenia liceum lub technikum( nie jest potrzebna matura).</a:t>
            </a:r>
          </a:p>
          <a:p>
            <a:pPr marL="0" indent="0">
              <a:buNone/>
            </a:pPr>
            <a:endParaRPr lang="pl-PL" dirty="0">
              <a:ea typeface="+mj-lt"/>
              <a:cs typeface="+mj-lt"/>
            </a:endParaRPr>
          </a:p>
          <a:p>
            <a:pPr>
              <a:buFont typeface="Wingdings 3"/>
              <a:buChar char=""/>
            </a:pPr>
            <a:r>
              <a:rPr lang="pl-PL">
                <a:ea typeface="+mj-lt"/>
                <a:cs typeface="+mj-lt"/>
              </a:rPr>
              <a:t>Po skończeniu szkoły policealnej ma się już określony zawód, np. technik rachunkowości czy technik farmacji, itd.</a:t>
            </a:r>
            <a:endParaRPr lang="pl-PL"/>
          </a:p>
          <a:p>
            <a:pPr marL="0" indent="0">
              <a:buNone/>
            </a:pPr>
            <a:endParaRPr lang="pl-PL" b="1" i="1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pl-PL" sz="2400" b="1">
                <a:ea typeface="+mj-lt"/>
                <a:cs typeface="+mj-lt"/>
              </a:rPr>
              <a:t>Szkoła policealna jest zatem świetną formą uzupełnienia wykształcenia dla osób, które już pracują lub osób, które chcą podnieść lub zdobyć nowe kwalifikacje.</a:t>
            </a:r>
          </a:p>
        </p:txBody>
      </p:sp>
    </p:spTree>
    <p:extLst>
      <p:ext uri="{BB962C8B-B14F-4D97-AF65-F5344CB8AC3E}">
        <p14:creationId xmlns:p14="http://schemas.microsoft.com/office/powerpoint/2010/main" val="2622370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Matura  i co dalej?</vt:lpstr>
      <vt:lpstr>Droga edukacyjno-zawodowa  po szkole ponadgimnazjalej</vt:lpstr>
      <vt:lpstr>Uczelnie wyższe najpopularniejsze wśród dotychczasowych absolwentów naszej szkoły</vt:lpstr>
      <vt:lpstr>PowerPoint Presentation</vt:lpstr>
      <vt:lpstr>INFORMACJE DOTYCZĄCE EDUKACJ</vt:lpstr>
      <vt:lpstr>     SZKOŁA POLICEALNA  dla uczniów po technikum  i liceum ogólnokształcącym </vt:lpstr>
      <vt:lpstr>PowerPoint Presentation</vt:lpstr>
      <vt:lpstr>PowerPoint Presentation</vt:lpstr>
      <vt:lpstr>PowerPoint Presentation</vt:lpstr>
      <vt:lpstr>KKZ – KWALIFIKACYJNE KURSY ZAWODOWE   – dla uczniów po Branżowej Szkole I stopnia, technikum, liceum ogólnokształcącym</vt:lpstr>
      <vt:lpstr>PowerPoint Presentation</vt:lpstr>
      <vt:lpstr>PowerPoint Presentation</vt:lpstr>
      <vt:lpstr>Absolwenci KKZ</vt:lpstr>
      <vt:lpstr>PowerPoint Presentation</vt:lpstr>
      <vt:lpstr>PowerPoint Presentation</vt:lpstr>
      <vt:lpstr>A może praca?</vt:lpstr>
      <vt:lpstr>Rynek pracy       oferty pracy</vt:lpstr>
      <vt:lpstr>EUROPASS – co jest?</vt:lpstr>
      <vt:lpstr>PowerPoint Presentation</vt:lpstr>
      <vt:lpstr>INFORMACJE O ZAWODACH</vt:lpstr>
      <vt:lpstr>Warto zajrzeć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233</cp:revision>
  <dcterms:created xsi:type="dcterms:W3CDTF">2020-05-21T14:47:56Z</dcterms:created>
  <dcterms:modified xsi:type="dcterms:W3CDTF">2020-11-09T10:35:30Z</dcterms:modified>
</cp:coreProperties>
</file>