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308" r:id="rId2"/>
    <p:sldId id="2306" r:id="rId3"/>
    <p:sldId id="2224" r:id="rId4"/>
    <p:sldId id="2307" r:id="rId5"/>
    <p:sldId id="2228" r:id="rId6"/>
    <p:sldId id="2291" r:id="rId7"/>
    <p:sldId id="2297" r:id="rId8"/>
    <p:sldId id="2310" r:id="rId9"/>
    <p:sldId id="2273" r:id="rId10"/>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88" userDrawn="1">
          <p15:clr>
            <a:srgbClr val="A4A3A4"/>
          </p15:clr>
        </p15:guide>
        <p15:guide id="4" pos="14278" userDrawn="1">
          <p15:clr>
            <a:srgbClr val="A4A3A4"/>
          </p15:clr>
        </p15:guide>
        <p15:guide id="5" pos="1078" userDrawn="1">
          <p15:clr>
            <a:srgbClr val="A4A3A4"/>
          </p15:clr>
        </p15:guide>
        <p15:guide id="8" orient="horz" pos="504" userDrawn="1">
          <p15:clr>
            <a:srgbClr val="A4A3A4"/>
          </p15:clr>
        </p15:guide>
        <p15:guide id="11"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84D"/>
    <a:srgbClr val="000000"/>
    <a:srgbClr val="817E9A"/>
    <a:srgbClr val="583F52"/>
    <a:srgbClr val="000E36"/>
    <a:srgbClr val="4AEDDE"/>
    <a:srgbClr val="3B1F4D"/>
    <a:srgbClr val="FDEA57"/>
    <a:srgbClr val="74FBC3"/>
    <a:srgbClr val="F6DC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3567" autoAdjust="0"/>
  </p:normalViewPr>
  <p:slideViewPr>
    <p:cSldViewPr snapToGrid="0" snapToObjects="1">
      <p:cViewPr varScale="1">
        <p:scale>
          <a:sx n="54" d="100"/>
          <a:sy n="54" d="100"/>
        </p:scale>
        <p:origin x="738" y="108"/>
      </p:cViewPr>
      <p:guideLst>
        <p:guide orient="horz" pos="8088"/>
        <p:guide pos="14278"/>
        <p:guide pos="1078"/>
        <p:guide orient="horz" pos="504"/>
        <p:guide pos="76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2/9/2021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46559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17293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39265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35822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93579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0260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273672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78582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4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13"/>
          <p:cNvSpPr>
            <a:spLocks noGrp="1"/>
          </p:cNvSpPr>
          <p:nvPr>
            <p:ph type="pic" sz="quarter" idx="50"/>
          </p:nvPr>
        </p:nvSpPr>
        <p:spPr>
          <a:xfrm>
            <a:off x="16059924" y="3033132"/>
            <a:ext cx="5341019" cy="782815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7" name="Picture Placeholder 13"/>
          <p:cNvSpPr>
            <a:spLocks noGrp="1"/>
          </p:cNvSpPr>
          <p:nvPr>
            <p:ph type="pic" sz="quarter" idx="51"/>
          </p:nvPr>
        </p:nvSpPr>
        <p:spPr>
          <a:xfrm>
            <a:off x="9643409" y="3033132"/>
            <a:ext cx="5341019" cy="782815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1912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General Slide">
    <p:spTree>
      <p:nvGrpSpPr>
        <p:cNvPr id="1" name=""/>
        <p:cNvGrpSpPr/>
        <p:nvPr/>
      </p:nvGrpSpPr>
      <p:grpSpPr>
        <a:xfrm>
          <a:off x="0" y="0"/>
          <a:ext cx="0" cy="0"/>
          <a:chOff x="0" y="0"/>
          <a:chExt cx="0" cy="0"/>
        </a:xfrm>
      </p:grpSpPr>
      <p:sp>
        <p:nvSpPr>
          <p:cNvPr id="3" name="Picture Placeholder 13"/>
          <p:cNvSpPr>
            <a:spLocks noGrp="1"/>
          </p:cNvSpPr>
          <p:nvPr>
            <p:ph type="pic" sz="quarter" idx="41"/>
          </p:nvPr>
        </p:nvSpPr>
        <p:spPr>
          <a:xfrm>
            <a:off x="0" y="0"/>
            <a:ext cx="12154829"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Rectangle 3"/>
          <p:cNvSpPr/>
          <p:nvPr userDrawn="1"/>
        </p:nvSpPr>
        <p:spPr>
          <a:xfrm>
            <a:off x="7850459" y="12578576"/>
            <a:ext cx="8207297" cy="691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Light" charset="0"/>
            </a:endParaRPr>
          </a:p>
        </p:txBody>
      </p:sp>
    </p:spTree>
    <p:extLst>
      <p:ext uri="{BB962C8B-B14F-4D97-AF65-F5344CB8AC3E}">
        <p14:creationId xmlns:p14="http://schemas.microsoft.com/office/powerpoint/2010/main" val="155519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General Slide">
    <p:spTree>
      <p:nvGrpSpPr>
        <p:cNvPr id="1" name=""/>
        <p:cNvGrpSpPr/>
        <p:nvPr/>
      </p:nvGrpSpPr>
      <p:grpSpPr>
        <a:xfrm>
          <a:off x="0" y="0"/>
          <a:ext cx="0" cy="0"/>
          <a:chOff x="0" y="0"/>
          <a:chExt cx="0" cy="0"/>
        </a:xfrm>
      </p:grpSpPr>
      <p:sp>
        <p:nvSpPr>
          <p:cNvPr id="4" name="Rectangle 3"/>
          <p:cNvSpPr/>
          <p:nvPr userDrawn="1"/>
        </p:nvSpPr>
        <p:spPr>
          <a:xfrm>
            <a:off x="12623180" y="12333249"/>
            <a:ext cx="2787805" cy="691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Light" charset="0"/>
            </a:endParaRPr>
          </a:p>
        </p:txBody>
      </p:sp>
      <p:sp>
        <p:nvSpPr>
          <p:cNvPr id="17" name="Picture Placeholder 13"/>
          <p:cNvSpPr>
            <a:spLocks noGrp="1"/>
          </p:cNvSpPr>
          <p:nvPr>
            <p:ph type="pic" sz="quarter" idx="41"/>
          </p:nvPr>
        </p:nvSpPr>
        <p:spPr>
          <a:xfrm>
            <a:off x="18335206" y="0"/>
            <a:ext cx="6042444"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8" name="Picture Placeholder 13"/>
          <p:cNvSpPr>
            <a:spLocks noGrp="1"/>
          </p:cNvSpPr>
          <p:nvPr>
            <p:ph type="pic" sz="quarter" idx="42"/>
          </p:nvPr>
        </p:nvSpPr>
        <p:spPr>
          <a:xfrm>
            <a:off x="12188825" y="0"/>
            <a:ext cx="5899899" cy="671303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9" name="Picture Placeholder 13"/>
          <p:cNvSpPr>
            <a:spLocks noGrp="1"/>
          </p:cNvSpPr>
          <p:nvPr>
            <p:ph type="pic" sz="quarter" idx="43"/>
          </p:nvPr>
        </p:nvSpPr>
        <p:spPr>
          <a:xfrm>
            <a:off x="12188825" y="7002966"/>
            <a:ext cx="5899899" cy="671303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346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oject 1">
    <p:spTree>
      <p:nvGrpSpPr>
        <p:cNvPr id="1" name=""/>
        <p:cNvGrpSpPr/>
        <p:nvPr/>
      </p:nvGrpSpPr>
      <p:grpSpPr>
        <a:xfrm>
          <a:off x="0" y="0"/>
          <a:ext cx="0" cy="0"/>
          <a:chOff x="0" y="0"/>
          <a:chExt cx="0" cy="0"/>
        </a:xfrm>
      </p:grpSpPr>
      <p:sp>
        <p:nvSpPr>
          <p:cNvPr id="3" name="Picture Placeholder 13"/>
          <p:cNvSpPr>
            <a:spLocks noGrp="1"/>
          </p:cNvSpPr>
          <p:nvPr>
            <p:ph type="pic" sz="quarter" idx="26"/>
          </p:nvPr>
        </p:nvSpPr>
        <p:spPr>
          <a:xfrm>
            <a:off x="18150080"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7" name="Picture Placeholder 13"/>
          <p:cNvSpPr>
            <a:spLocks noGrp="1"/>
          </p:cNvSpPr>
          <p:nvPr>
            <p:ph type="pic" sz="quarter" idx="30"/>
          </p:nvPr>
        </p:nvSpPr>
        <p:spPr>
          <a:xfrm>
            <a:off x="18150080"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8" name="Picture Placeholder 13"/>
          <p:cNvSpPr>
            <a:spLocks noGrp="1"/>
          </p:cNvSpPr>
          <p:nvPr>
            <p:ph type="pic" sz="quarter" idx="31"/>
          </p:nvPr>
        </p:nvSpPr>
        <p:spPr>
          <a:xfrm>
            <a:off x="14269454"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9" name="Picture Placeholder 13"/>
          <p:cNvSpPr>
            <a:spLocks noGrp="1"/>
          </p:cNvSpPr>
          <p:nvPr>
            <p:ph type="pic" sz="quarter" idx="32"/>
          </p:nvPr>
        </p:nvSpPr>
        <p:spPr>
          <a:xfrm>
            <a:off x="10411134"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0" name="Picture Placeholder 13"/>
          <p:cNvSpPr>
            <a:spLocks noGrp="1"/>
          </p:cNvSpPr>
          <p:nvPr>
            <p:ph type="pic" sz="quarter" idx="33"/>
          </p:nvPr>
        </p:nvSpPr>
        <p:spPr>
          <a:xfrm>
            <a:off x="2649882"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1" name="Picture Placeholder 13"/>
          <p:cNvSpPr>
            <a:spLocks noGrp="1"/>
          </p:cNvSpPr>
          <p:nvPr>
            <p:ph type="pic" sz="quarter" idx="34"/>
          </p:nvPr>
        </p:nvSpPr>
        <p:spPr>
          <a:xfrm>
            <a:off x="18150080"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2" name="Picture Placeholder 13"/>
          <p:cNvSpPr>
            <a:spLocks noGrp="1"/>
          </p:cNvSpPr>
          <p:nvPr>
            <p:ph type="pic" sz="quarter" idx="35"/>
          </p:nvPr>
        </p:nvSpPr>
        <p:spPr>
          <a:xfrm>
            <a:off x="14269454"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3" name="Picture Placeholder 13"/>
          <p:cNvSpPr>
            <a:spLocks noGrp="1"/>
          </p:cNvSpPr>
          <p:nvPr>
            <p:ph type="pic" sz="quarter" idx="36"/>
          </p:nvPr>
        </p:nvSpPr>
        <p:spPr>
          <a:xfrm>
            <a:off x="10411134"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4" name="Picture Placeholder 13"/>
          <p:cNvSpPr>
            <a:spLocks noGrp="1"/>
          </p:cNvSpPr>
          <p:nvPr>
            <p:ph type="pic" sz="quarter" idx="37"/>
          </p:nvPr>
        </p:nvSpPr>
        <p:spPr>
          <a:xfrm>
            <a:off x="2649882"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5" name="Picture Placeholder 13"/>
          <p:cNvSpPr>
            <a:spLocks noGrp="1"/>
          </p:cNvSpPr>
          <p:nvPr>
            <p:ph type="pic" sz="quarter" idx="29"/>
          </p:nvPr>
        </p:nvSpPr>
        <p:spPr>
          <a:xfrm>
            <a:off x="2649882"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6" name="Picture Placeholder 13"/>
          <p:cNvSpPr>
            <a:spLocks noGrp="1"/>
          </p:cNvSpPr>
          <p:nvPr>
            <p:ph type="pic" sz="quarter" idx="38"/>
          </p:nvPr>
        </p:nvSpPr>
        <p:spPr>
          <a:xfrm>
            <a:off x="6530508"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7" name="Picture Placeholder 13"/>
          <p:cNvSpPr>
            <a:spLocks noGrp="1"/>
          </p:cNvSpPr>
          <p:nvPr>
            <p:ph type="pic" sz="quarter" idx="39"/>
          </p:nvPr>
        </p:nvSpPr>
        <p:spPr>
          <a:xfrm>
            <a:off x="6530508"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329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ll about my job">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876370" y="0"/>
            <a:ext cx="15501279" cy="13716000"/>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5" name="Picture Placeholder 28"/>
          <p:cNvSpPr>
            <a:spLocks noGrp="1"/>
          </p:cNvSpPr>
          <p:nvPr>
            <p:ph type="pic" sz="quarter" idx="46"/>
          </p:nvPr>
        </p:nvSpPr>
        <p:spPr>
          <a:xfrm>
            <a:off x="2899314" y="1674798"/>
            <a:ext cx="3058805" cy="3548216"/>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9480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Rectangle 1"/>
          <p:cNvSpPr/>
          <p:nvPr userDrawn="1"/>
        </p:nvSpPr>
        <p:spPr>
          <a:xfrm>
            <a:off x="9077093" y="12489366"/>
            <a:ext cx="6579219" cy="780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Light" charset="0"/>
            </a:endParaRPr>
          </a:p>
        </p:txBody>
      </p:sp>
      <p:sp>
        <p:nvSpPr>
          <p:cNvPr id="3" name="Picture Placeholder 13"/>
          <p:cNvSpPr>
            <a:spLocks noGrp="1"/>
          </p:cNvSpPr>
          <p:nvPr>
            <p:ph type="pic" sz="quarter" idx="60"/>
          </p:nvPr>
        </p:nvSpPr>
        <p:spPr>
          <a:xfrm>
            <a:off x="-9015" y="0"/>
            <a:ext cx="24386666"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1444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laceholder Slide">
    <p:spTree>
      <p:nvGrpSpPr>
        <p:cNvPr id="1" name=""/>
        <p:cNvGrpSpPr/>
        <p:nvPr/>
      </p:nvGrpSpPr>
      <p:grpSpPr>
        <a:xfrm>
          <a:off x="0" y="0"/>
          <a:ext cx="0" cy="0"/>
          <a:chOff x="0" y="0"/>
          <a:chExt cx="0" cy="0"/>
        </a:xfrm>
      </p:grpSpPr>
      <p:sp>
        <p:nvSpPr>
          <p:cNvPr id="12" name="Picture Placeholder 8"/>
          <p:cNvSpPr>
            <a:spLocks noGrp="1"/>
          </p:cNvSpPr>
          <p:nvPr>
            <p:ph type="pic" sz="quarter" idx="10"/>
          </p:nvPr>
        </p:nvSpPr>
        <p:spPr>
          <a:xfrm>
            <a:off x="0" y="7518400"/>
            <a:ext cx="8006576" cy="6197600"/>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8"/>
          <p:cNvSpPr>
            <a:spLocks noGrp="1"/>
          </p:cNvSpPr>
          <p:nvPr>
            <p:ph type="pic" sz="quarter" idx="11"/>
          </p:nvPr>
        </p:nvSpPr>
        <p:spPr>
          <a:xfrm>
            <a:off x="8191662" y="7518400"/>
            <a:ext cx="7986294" cy="6197600"/>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8"/>
          <p:cNvSpPr>
            <a:spLocks noGrp="1"/>
          </p:cNvSpPr>
          <p:nvPr>
            <p:ph type="pic" sz="quarter" idx="12"/>
          </p:nvPr>
        </p:nvSpPr>
        <p:spPr>
          <a:xfrm>
            <a:off x="16363042" y="7518400"/>
            <a:ext cx="8014608" cy="61976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27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113" r:id="rId1"/>
    <p:sldLayoutId id="2147483991" r:id="rId2"/>
    <p:sldLayoutId id="2147483981" r:id="rId3"/>
    <p:sldLayoutId id="2147483982" r:id="rId4"/>
    <p:sldLayoutId id="2147484006" r:id="rId5"/>
    <p:sldLayoutId id="2147484112" r:id="rId6"/>
    <p:sldLayoutId id="2147484119" r:id="rId7"/>
    <p:sldLayoutId id="2147484123" r:id="rId8"/>
  </p:sldLayoutIdLst>
  <p:hf hdr="0" ftr="0" dt="0"/>
  <p:txStyles>
    <p:titleStyle>
      <a:lvl1pPr algn="l" defTabSz="1828434" rtl="0" eaLnBrk="1" latinLnBrk="0" hangingPunct="1">
        <a:lnSpc>
          <a:spcPct val="90000"/>
        </a:lnSpc>
        <a:spcBef>
          <a:spcPct val="0"/>
        </a:spcBef>
        <a:buNone/>
        <a:defRPr lang="en-US" sz="4400" kern="1200">
          <a:solidFill>
            <a:schemeClr val="tx1"/>
          </a:solidFill>
          <a:latin typeface="Montserrat Hairline" charset="0"/>
          <a:ea typeface="Montserrat Hairline" charset="0"/>
          <a:cs typeface="Montserrat Hairline"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3600" kern="1200" dirty="0" smtClean="0">
          <a:solidFill>
            <a:schemeClr val="tx1"/>
          </a:solidFill>
          <a:effectLst/>
          <a:latin typeface="Montserrat Hairline"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16200000" flipH="1" flipV="1">
            <a:off x="10986782" y="3437757"/>
            <a:ext cx="1962686" cy="1450302"/>
          </a:xfrm>
          <a:prstGeom prst="r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6" name="TextBox 15"/>
          <p:cNvSpPr txBox="1"/>
          <p:nvPr/>
        </p:nvSpPr>
        <p:spPr>
          <a:xfrm>
            <a:off x="-481423" y="5934456"/>
            <a:ext cx="25389771" cy="2147896"/>
          </a:xfrm>
          <a:prstGeom prst="rect">
            <a:avLst/>
          </a:prstGeom>
          <a:noFill/>
        </p:spPr>
        <p:txBody>
          <a:bodyPr wrap="none" lIns="365760" tIns="0" rIns="0" bIns="0" rtlCol="0">
            <a:spAutoFit/>
          </a:bodyPr>
          <a:lstStyle/>
          <a:p>
            <a:pPr algn="ctr">
              <a:lnSpc>
                <a:spcPts val="16700"/>
              </a:lnSpc>
            </a:pPr>
            <a:r>
              <a:rPr lang="pl-PL" sz="16000" spc="3000" dirty="0">
                <a:solidFill>
                  <a:schemeClr val="tx2"/>
                </a:solidFill>
                <a:latin typeface="Montserrat" charset="0"/>
                <a:ea typeface="Montserrat" charset="0"/>
                <a:cs typeface="Montserrat" charset="0"/>
              </a:rPr>
              <a:t>Bezpieczeństwo sieci</a:t>
            </a:r>
            <a:endParaRPr lang="en-US" sz="16000" spc="3000" dirty="0">
              <a:solidFill>
                <a:schemeClr val="accent2"/>
              </a:solidFill>
              <a:latin typeface="Montserrat" charset="0"/>
              <a:ea typeface="Montserrat" charset="0"/>
              <a:cs typeface="Montserrat" charset="0"/>
            </a:endParaRPr>
          </a:p>
        </p:txBody>
      </p:sp>
      <p:sp>
        <p:nvSpPr>
          <p:cNvPr id="20" name="Rectangle 19"/>
          <p:cNvSpPr>
            <a:spLocks/>
          </p:cNvSpPr>
          <p:nvPr/>
        </p:nvSpPr>
        <p:spPr bwMode="auto">
          <a:xfrm>
            <a:off x="8688220" y="8051678"/>
            <a:ext cx="7036799" cy="81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pl-PL" sz="3000" spc="1800" dirty="0">
                <a:solidFill>
                  <a:schemeClr val="tx1">
                    <a:lumMod val="75000"/>
                  </a:schemeClr>
                </a:solidFill>
                <a:latin typeface="Montserrat Light" charset="0"/>
                <a:ea typeface="Montserrat Light" charset="0"/>
                <a:cs typeface="Montserrat Light" charset="0"/>
                <a:sym typeface="Bebas Neue" charset="0"/>
              </a:rPr>
              <a:t>Adrian Nikołajczuk</a:t>
            </a:r>
            <a:endParaRPr lang="en-US" sz="3000" spc="1800" dirty="0">
              <a:solidFill>
                <a:schemeClr val="tx1">
                  <a:lumMod val="75000"/>
                </a:schemeClr>
              </a:solidFill>
              <a:latin typeface="Montserrat Light" charset="0"/>
              <a:ea typeface="Montserrat Light" charset="0"/>
              <a:cs typeface="Montserrat Light" charset="0"/>
              <a:sym typeface="Bebas Neue" charset="0"/>
            </a:endParaRPr>
          </a:p>
        </p:txBody>
      </p:sp>
      <p:sp>
        <p:nvSpPr>
          <p:cNvPr id="8" name="Right Triangle 7"/>
          <p:cNvSpPr/>
          <p:nvPr/>
        </p:nvSpPr>
        <p:spPr>
          <a:xfrm rot="5400000" flipH="1" flipV="1">
            <a:off x="11232109" y="3467493"/>
            <a:ext cx="1962686" cy="1450302"/>
          </a:xfrm>
          <a:prstGeom prst="r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cxnSp>
        <p:nvCxnSpPr>
          <p:cNvPr id="6" name="Straight Connector 5"/>
          <p:cNvCxnSpPr/>
          <p:nvPr/>
        </p:nvCxnSpPr>
        <p:spPr>
          <a:xfrm>
            <a:off x="11686478" y="3727608"/>
            <a:ext cx="764291" cy="8897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709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1048135" y="2446904"/>
            <a:ext cx="22813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81582" y="1507305"/>
            <a:ext cx="3042821" cy="646331"/>
          </a:xfrm>
          <a:prstGeom prst="rect">
            <a:avLst/>
          </a:prstGeom>
          <a:noFill/>
        </p:spPr>
        <p:txBody>
          <a:bodyPr wrap="none" rtlCol="0" anchor="ctr" anchorCtr="0">
            <a:spAutoFit/>
          </a:bodyPr>
          <a:lstStyle/>
          <a:p>
            <a:r>
              <a:rPr lang="pl-PL" b="1" dirty="0"/>
              <a:t>Cyberprzemoc</a:t>
            </a:r>
          </a:p>
        </p:txBody>
      </p:sp>
      <p:sp>
        <p:nvSpPr>
          <p:cNvPr id="12" name="Subtitle 2"/>
          <p:cNvSpPr txBox="1">
            <a:spLocks/>
          </p:cNvSpPr>
          <p:nvPr/>
        </p:nvSpPr>
        <p:spPr>
          <a:xfrm>
            <a:off x="2565679" y="3579828"/>
            <a:ext cx="19238259" cy="19508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650"/>
              </a:lnSpc>
            </a:pPr>
            <a:r>
              <a:rPr lang="pl-PL" dirty="0">
                <a:solidFill>
                  <a:schemeClr val="tx2">
                    <a:lumMod val="50000"/>
                    <a:lumOff val="50000"/>
                  </a:schemeClr>
                </a:solidFill>
                <a:latin typeface="Source Sans Pro" panose="020B0503030403020204" pitchFamily="34" charset="0"/>
                <a:ea typeface="Source Sans Pro" panose="020B0503030403020204" pitchFamily="34" charset="0"/>
              </a:rPr>
              <a:t>Przykrym zjawiskiem, z jakim możesz spotkać się podczas użytkowania komunikatora jest cyberprzemoc, czyli zagrożenie polegające na wyrządzaniu krzywdy przez ludzi złośliwych i ordynarnych. Do takich działań zalicza się m.in. wyzywanie, straszenie, czy poniżanie kogoś w Internecie. Może to odbywać się na przykład poprzez robienie komuś zdjęć bez jego zgody, a następnie publikowanie ich i rozsyłanie w sieci. Umieszczone w sieci zdjęcie, przedstawiające wydarzenie niemiłe dla osoby na nim uwiecznionej, opatrzone złośliwymi komentarzami, rodzi w niej poczucie upokorzenia i bezradności.</a:t>
            </a:r>
            <a:endParaRPr lang="en-US" sz="1700" dirty="0">
              <a:solidFill>
                <a:schemeClr val="tx2">
                  <a:lumMod val="50000"/>
                  <a:lumOff val="50000"/>
                </a:schemeClr>
              </a:solidFill>
              <a:latin typeface="Source Sans Pro" panose="020B0503030403020204" pitchFamily="34" charset="0"/>
              <a:ea typeface="Source Sans Pro" panose="020B0503030403020204" pitchFamily="34" charset="0"/>
              <a:cs typeface="Source Sans Pro" charset="0"/>
            </a:endParaRPr>
          </a:p>
        </p:txBody>
      </p:sp>
      <p:pic>
        <p:nvPicPr>
          <p:cNvPr id="1028" name="Picture 4" descr="Zobacz obraz źródłowy">
            <a:extLst>
              <a:ext uri="{FF2B5EF4-FFF2-40B4-BE49-F238E27FC236}">
                <a16:creationId xmlns:a16="http://schemas.microsoft.com/office/drawing/2014/main" id="{E8BA588F-A624-417E-B7CB-ACB265804B54}"/>
              </a:ext>
            </a:extLst>
          </p:cNvPr>
          <p:cNvPicPr>
            <a:picLocks noGrp="1" noChangeAspect="1" noChangeArrowheads="1"/>
          </p:cNvPicPr>
          <p:nvPr>
            <p:ph type="pic" sz="quarter" idx="10"/>
          </p:nvPr>
        </p:nvPicPr>
        <p:blipFill>
          <a:blip r:embed="rId2" cstate="email">
            <a:extLst>
              <a:ext uri="{28A0092B-C50C-407E-A947-70E740481C1C}">
                <a14:useLocalDpi xmlns:a14="http://schemas.microsoft.com/office/drawing/2010/main" val="0"/>
              </a:ext>
            </a:extLst>
          </a:blip>
          <a:srcRect l="15096" r="150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bacz obraz źródłowy">
            <a:extLst>
              <a:ext uri="{FF2B5EF4-FFF2-40B4-BE49-F238E27FC236}">
                <a16:creationId xmlns:a16="http://schemas.microsoft.com/office/drawing/2014/main" id="{8CDB517D-61DE-4C8C-AD9D-9A344F3A64B2}"/>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9074" r="907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obacz obraz źródłowy">
            <a:extLst>
              <a:ext uri="{FF2B5EF4-FFF2-40B4-BE49-F238E27FC236}">
                <a16:creationId xmlns:a16="http://schemas.microsoft.com/office/drawing/2014/main" id="{C9F17F6F-865D-4767-BD11-643697FFD6EB}"/>
              </a:ext>
            </a:extLst>
          </p:cNvPr>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l="6890" r="68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BA269C4-A851-4F99-9145-1D80ECD09F46}"/>
              </a:ext>
            </a:extLst>
          </p:cNvPr>
          <p:cNvSpPr txBox="1"/>
          <p:nvPr/>
        </p:nvSpPr>
        <p:spPr>
          <a:xfrm>
            <a:off x="11048135" y="5579408"/>
            <a:ext cx="13708111" cy="1938992"/>
          </a:xfrm>
          <a:prstGeom prst="rect">
            <a:avLst/>
          </a:prstGeom>
          <a:noFill/>
        </p:spPr>
        <p:txBody>
          <a:bodyPr wrap="square" rtlCol="0">
            <a:spAutoFit/>
          </a:bodyPr>
          <a:lstStyle/>
          <a:p>
            <a:r>
              <a:rPr lang="pl-PL" sz="2000" b="1" dirty="0"/>
              <a:t>Zapamiętaj!</a:t>
            </a:r>
          </a:p>
          <a:p>
            <a:r>
              <a:rPr lang="pl-PL" sz="2000" dirty="0"/>
              <a:t>Nie pozwól się straszyć i ośmieszać. Nie jesteś sam.</a:t>
            </a:r>
          </a:p>
          <a:p>
            <a:r>
              <a:rPr lang="pl-PL" sz="2000" dirty="0"/>
              <a:t>Gdy coś cię zaniepokoi, powiedz o tym rodzicom lub wychowawcy.</a:t>
            </a:r>
          </a:p>
          <a:p>
            <a:r>
              <a:rPr lang="pl-PL" sz="2000" dirty="0"/>
              <a:t>W sytuacji zagrożenia w Internecie możesz skorzystać z pomocy oferowanej pod numerem telefonu: 116 111.</a:t>
            </a:r>
          </a:p>
          <a:p>
            <a:br>
              <a:rPr lang="pl-PL" sz="2000" dirty="0"/>
            </a:br>
            <a:endParaRPr lang="pl-PL" sz="2000" dirty="0"/>
          </a:p>
        </p:txBody>
      </p:sp>
    </p:spTree>
    <p:extLst>
      <p:ext uri="{BB962C8B-B14F-4D97-AF65-F5344CB8AC3E}">
        <p14:creationId xmlns:p14="http://schemas.microsoft.com/office/powerpoint/2010/main" val="163339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8" name="Rectangle 7"/>
          <p:cNvSpPr/>
          <p:nvPr/>
        </p:nvSpPr>
        <p:spPr>
          <a:xfrm>
            <a:off x="8876370" y="0"/>
            <a:ext cx="15501280" cy="13716000"/>
          </a:xfrm>
          <a:prstGeom prst="rect">
            <a:avLst/>
          </a:prstGeom>
          <a:solidFill>
            <a:schemeClr val="tx2">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2" name="Rectangle 11"/>
          <p:cNvSpPr/>
          <p:nvPr/>
        </p:nvSpPr>
        <p:spPr>
          <a:xfrm>
            <a:off x="13539749" y="3334215"/>
            <a:ext cx="6175608" cy="704757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4" name="Subtitle 2"/>
          <p:cNvSpPr txBox="1">
            <a:spLocks/>
          </p:cNvSpPr>
          <p:nvPr/>
        </p:nvSpPr>
        <p:spPr>
          <a:xfrm>
            <a:off x="13944660" y="5833572"/>
            <a:ext cx="5159838" cy="402834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pl-PL" dirty="0">
                <a:solidFill>
                  <a:schemeClr val="bg2">
                    <a:lumMod val="85000"/>
                  </a:schemeClr>
                </a:solidFill>
              </a:rPr>
              <a:t>Każda pozytywna odpowiedź udzielona na powyższe pytania powinna być dla ciebie ostrzeżeniem, które mówi, że musisz ograniczyć korzystanie z Internetu. Poszukaj innych sposobów spędzania wolnego czasu. Spróbuj utworzyć plan dnia, w którym czas korzystania z Internetu, będzie dokładnie określony.</a:t>
            </a:r>
            <a:endParaRPr lang="en-US" sz="1700" dirty="0">
              <a:solidFill>
                <a:schemeClr val="bg2">
                  <a:lumMod val="85000"/>
                </a:schemeClr>
              </a:solidFill>
              <a:latin typeface="Source Sans Pro" charset="0"/>
              <a:ea typeface="Source Sans Pro" charset="0"/>
              <a:cs typeface="Source Sans Pro" charset="0"/>
            </a:endParaRPr>
          </a:p>
        </p:txBody>
      </p:sp>
      <p:sp>
        <p:nvSpPr>
          <p:cNvPr id="15" name="TextBox 14"/>
          <p:cNvSpPr txBox="1"/>
          <p:nvPr/>
        </p:nvSpPr>
        <p:spPr>
          <a:xfrm>
            <a:off x="14519219" y="4438184"/>
            <a:ext cx="5920310" cy="1569660"/>
          </a:xfrm>
          <a:prstGeom prst="rect">
            <a:avLst/>
          </a:prstGeom>
          <a:noFill/>
        </p:spPr>
        <p:txBody>
          <a:bodyPr wrap="square" rtlCol="0" anchor="ctr" anchorCtr="0">
            <a:spAutoFit/>
          </a:bodyPr>
          <a:lstStyle/>
          <a:p>
            <a:r>
              <a:rPr lang="pl-PL" sz="6000" b="1" dirty="0">
                <a:solidFill>
                  <a:schemeClr val="accent2">
                    <a:lumMod val="90000"/>
                  </a:schemeClr>
                </a:solidFill>
              </a:rPr>
              <a:t>Uzależnienia</a:t>
            </a:r>
          </a:p>
          <a:p>
            <a:endParaRPr lang="pl-PL" b="1" dirty="0">
              <a:solidFill>
                <a:schemeClr val="accent2">
                  <a:lumMod val="90000"/>
                </a:schemeClr>
              </a:solidFill>
            </a:endParaRPr>
          </a:p>
        </p:txBody>
      </p:sp>
      <p:sp>
        <p:nvSpPr>
          <p:cNvPr id="18" name="Subtitle 2"/>
          <p:cNvSpPr txBox="1">
            <a:spLocks/>
          </p:cNvSpPr>
          <p:nvPr/>
        </p:nvSpPr>
        <p:spPr>
          <a:xfrm>
            <a:off x="1461947" y="6538767"/>
            <a:ext cx="5933538" cy="719581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pl-PL" dirty="0">
                <a:solidFill>
                  <a:schemeClr val="tx2">
                    <a:lumMod val="50000"/>
                    <a:lumOff val="50000"/>
                  </a:schemeClr>
                </a:solidFill>
              </a:rPr>
              <a:t>ktoś z twoich znajomych mówił ci, że za długo przesiadujesz przy komputerze?</a:t>
            </a:r>
          </a:p>
          <a:p>
            <a:pPr marL="342900" indent="-342900">
              <a:buFont typeface="Arial" panose="020B0604020202020204" pitchFamily="34" charset="0"/>
              <a:buChar char="•"/>
            </a:pPr>
            <a:r>
              <a:rPr lang="pl-PL" dirty="0">
                <a:solidFill>
                  <a:schemeClr val="tx2">
                    <a:lumMod val="50000"/>
                    <a:lumOff val="50000"/>
                  </a:schemeClr>
                </a:solidFill>
              </a:rPr>
              <a:t>podejmowałeś próby ograniczania korzystania z Internetu?</a:t>
            </a:r>
          </a:p>
          <a:p>
            <a:pPr marL="342900" indent="-342900">
              <a:buFont typeface="Arial" panose="020B0604020202020204" pitchFamily="34" charset="0"/>
              <a:buChar char="•"/>
            </a:pPr>
            <a:r>
              <a:rPr lang="pl-PL" dirty="0">
                <a:solidFill>
                  <a:schemeClr val="tx2">
                    <a:lumMod val="50000"/>
                    <a:lumOff val="50000"/>
                  </a:schemeClr>
                </a:solidFill>
              </a:rPr>
              <a:t>rezygnujesz ze spotkań z przyjaciółmi, aby być dłużej w sieci?</a:t>
            </a:r>
          </a:p>
          <a:p>
            <a:pPr marL="342900" indent="-342900">
              <a:buFont typeface="Arial" panose="020B0604020202020204" pitchFamily="34" charset="0"/>
              <a:buChar char="•"/>
            </a:pPr>
            <a:r>
              <a:rPr lang="pl-PL" dirty="0">
                <a:solidFill>
                  <a:schemeClr val="tx2">
                    <a:lumMod val="50000"/>
                    <a:lumOff val="50000"/>
                  </a:schemeClr>
                </a:solidFill>
              </a:rPr>
              <a:t>odczuwasz potrzebę coraz dłuższego przebywania w sieci?</a:t>
            </a:r>
          </a:p>
          <a:p>
            <a:pPr marL="342900" indent="-342900">
              <a:buFont typeface="Arial" panose="020B0604020202020204" pitchFamily="34" charset="0"/>
              <a:buChar char="•"/>
            </a:pPr>
            <a:r>
              <a:rPr lang="pl-PL" dirty="0">
                <a:solidFill>
                  <a:schemeClr val="tx2">
                    <a:lumMod val="50000"/>
                    <a:lumOff val="50000"/>
                  </a:schemeClr>
                </a:solidFill>
              </a:rPr>
              <a:t>zdarza ci się spędzać w Internecie więcej czasu niż planowałeś wcześniej?</a:t>
            </a:r>
          </a:p>
          <a:p>
            <a:pPr marL="342900" indent="-342900">
              <a:buFont typeface="Arial" panose="020B0604020202020204" pitchFamily="34" charset="0"/>
              <a:buChar char="•"/>
            </a:pPr>
            <a:r>
              <a:rPr lang="pl-PL" dirty="0">
                <a:solidFill>
                  <a:schemeClr val="tx2">
                    <a:lumMod val="50000"/>
                    <a:lumOff val="50000"/>
                  </a:schemeClr>
                </a:solidFill>
              </a:rPr>
              <a:t>ryzykujesz zerwanie kontaktów z przyjacielem, tylko dlatego, że spędzasz dużo czasu w sieci?</a:t>
            </a:r>
          </a:p>
        </p:txBody>
      </p:sp>
      <p:sp>
        <p:nvSpPr>
          <p:cNvPr id="19" name="TextBox 18"/>
          <p:cNvSpPr txBox="1"/>
          <p:nvPr/>
        </p:nvSpPr>
        <p:spPr>
          <a:xfrm>
            <a:off x="-1" y="5357024"/>
            <a:ext cx="8876371" cy="1200329"/>
          </a:xfrm>
          <a:prstGeom prst="rect">
            <a:avLst/>
          </a:prstGeom>
          <a:noFill/>
        </p:spPr>
        <p:txBody>
          <a:bodyPr wrap="square" rtlCol="0" anchor="ctr" anchorCtr="0">
            <a:spAutoFit/>
          </a:bodyPr>
          <a:lstStyle/>
          <a:p>
            <a:pPr algn="ctr"/>
            <a:r>
              <a:rPr lang="pl-PL" sz="1800" dirty="0"/>
              <a:t>Korzystając z Internetu, musisz sobie zdawać sprawę z zagrożeń, jakie mogą pojawić się podczas korzystania z jego usług. Jednym z nich jest uzależnienie od Internetu, które może dotyczyć także i ciebie.</a:t>
            </a:r>
            <a:br>
              <a:rPr lang="pl-PL" sz="1800" dirty="0"/>
            </a:br>
            <a:r>
              <a:rPr lang="pl-PL" sz="1800" dirty="0"/>
              <a:t>Zastanów się czy:</a:t>
            </a:r>
            <a:endParaRPr lang="en-US" sz="1800" dirty="0">
              <a:latin typeface="Montserrat" charset="0"/>
              <a:ea typeface="Montserrat" charset="0"/>
              <a:cs typeface="Montserrat" charset="0"/>
            </a:endParaRPr>
          </a:p>
        </p:txBody>
      </p:sp>
      <p:sp>
        <p:nvSpPr>
          <p:cNvPr id="2" name="TextBox 1">
            <a:extLst>
              <a:ext uri="{FF2B5EF4-FFF2-40B4-BE49-F238E27FC236}">
                <a16:creationId xmlns:a16="http://schemas.microsoft.com/office/drawing/2014/main" id="{18DCDFA7-C6C4-4EE8-8907-60A3DB182246}"/>
              </a:ext>
            </a:extLst>
          </p:cNvPr>
          <p:cNvSpPr txBox="1"/>
          <p:nvPr/>
        </p:nvSpPr>
        <p:spPr>
          <a:xfrm>
            <a:off x="9251575" y="10446028"/>
            <a:ext cx="15126074" cy="3477875"/>
          </a:xfrm>
          <a:prstGeom prst="rect">
            <a:avLst/>
          </a:prstGeom>
          <a:noFill/>
        </p:spPr>
        <p:txBody>
          <a:bodyPr wrap="square" rtlCol="0">
            <a:spAutoFit/>
          </a:bodyPr>
          <a:lstStyle/>
          <a:p>
            <a:br>
              <a:rPr lang="pl-PL" sz="2000" b="1" dirty="0">
                <a:solidFill>
                  <a:schemeClr val="accent5">
                    <a:lumMod val="10000"/>
                    <a:lumOff val="90000"/>
                  </a:schemeClr>
                </a:solidFill>
              </a:rPr>
            </a:br>
            <a:r>
              <a:rPr lang="pl-PL" sz="2000" b="1" dirty="0">
                <a:solidFill>
                  <a:schemeClr val="accent5">
                    <a:lumMod val="10000"/>
                    <a:lumOff val="90000"/>
                  </a:schemeClr>
                </a:solidFill>
              </a:rPr>
              <a:t>Zapamiętaj!</a:t>
            </a:r>
          </a:p>
          <a:p>
            <a:r>
              <a:rPr lang="pl-PL" sz="2000" b="1" dirty="0">
                <a:solidFill>
                  <a:schemeClr val="accent5">
                    <a:lumMod val="10000"/>
                    <a:lumOff val="90000"/>
                  </a:schemeClr>
                </a:solidFill>
              </a:rPr>
              <a:t>Zbyt częste korzystanie z Internetu może spowodować uzależnienie od niego. W rezultacie możesz zaniedbać naukę i zrezygnować ze swoich dotychczasowych przyjaźni.</a:t>
            </a:r>
          </a:p>
          <a:p>
            <a:r>
              <a:rPr lang="pl-PL" sz="2000" b="1" dirty="0">
                <a:solidFill>
                  <a:schemeClr val="accent5">
                    <a:lumMod val="10000"/>
                    <a:lumOff val="90000"/>
                  </a:schemeClr>
                </a:solidFill>
              </a:rPr>
              <a:t>Zainstaluj na komputerze program antywirusowy.</a:t>
            </a:r>
          </a:p>
          <a:p>
            <a:r>
              <a:rPr lang="pl-PL" sz="2000" b="1" dirty="0">
                <a:solidFill>
                  <a:schemeClr val="accent5">
                    <a:lumMod val="10000"/>
                    <a:lumOff val="90000"/>
                  </a:schemeClr>
                </a:solidFill>
              </a:rPr>
              <a:t>Stosuj trudne do odgadnięcia hasła.</a:t>
            </a:r>
          </a:p>
          <a:p>
            <a:r>
              <a:rPr lang="pl-PL" sz="2000" b="1" dirty="0">
                <a:solidFill>
                  <a:schemeClr val="accent5">
                    <a:lumMod val="10000"/>
                    <a:lumOff val="90000"/>
                  </a:schemeClr>
                </a:solidFill>
              </a:rPr>
              <a:t>W związku z zagrożeniami w sieci bądź ostrożny i nie podawaj wszystkich informacji o sobie oraz nie wysyłaj swoich zdjęć.</a:t>
            </a:r>
          </a:p>
          <a:p>
            <a:r>
              <a:rPr lang="pl-PL" sz="2000" b="1" dirty="0">
                <a:solidFill>
                  <a:schemeClr val="accent5">
                    <a:lumMod val="10000"/>
                    <a:lumOff val="90000"/>
                  </a:schemeClr>
                </a:solidFill>
              </a:rPr>
              <a:t>Podczas przeglądania stron internetowych możesz spotkać się z próbami nawiązania kontaktu z  tobą przez osobę podającą się za kogoś innego.</a:t>
            </a:r>
          </a:p>
          <a:p>
            <a:r>
              <a:rPr lang="pl-PL" sz="2000" b="1" dirty="0">
                <a:solidFill>
                  <a:schemeClr val="accent5">
                    <a:lumMod val="10000"/>
                    <a:lumOff val="90000"/>
                  </a:schemeClr>
                </a:solidFill>
              </a:rPr>
              <a:t>Jeśli jesteś w niebezpieczeństwie ,zadzwoń pod numer 116 111 - jest to telefon zaufania dla dzieci i młodzieży.</a:t>
            </a:r>
          </a:p>
          <a:p>
            <a:endParaRPr lang="pl-PL" sz="2000" b="1" dirty="0">
              <a:solidFill>
                <a:schemeClr val="accent5">
                  <a:lumMod val="10000"/>
                  <a:lumOff val="90000"/>
                </a:schemeClr>
              </a:solidFill>
            </a:endParaRPr>
          </a:p>
        </p:txBody>
      </p:sp>
      <p:pic>
        <p:nvPicPr>
          <p:cNvPr id="2054" name="Picture 6" descr="Zobacz obraz źródłowy">
            <a:extLst>
              <a:ext uri="{FF2B5EF4-FFF2-40B4-BE49-F238E27FC236}">
                <a16:creationId xmlns:a16="http://schemas.microsoft.com/office/drawing/2014/main" id="{5858EAD8-BB98-40BB-90BF-3D23FAA6F070}"/>
              </a:ext>
            </a:extLst>
          </p:cNvPr>
          <p:cNvPicPr>
            <a:picLocks noGrp="1" noChangeAspect="1" noChangeArrowheads="1"/>
          </p:cNvPicPr>
          <p:nvPr>
            <p:ph type="pic" sz="quarter" idx="46"/>
          </p:nvPr>
        </p:nvPicPr>
        <p:blipFill>
          <a:blip r:embed="rId4" cstate="email">
            <a:extLst>
              <a:ext uri="{28A0092B-C50C-407E-A947-70E740481C1C}">
                <a14:useLocalDpi xmlns:a14="http://schemas.microsoft.com/office/drawing/2010/main" val="0"/>
              </a:ext>
            </a:extLst>
          </a:blip>
          <a:srcRect l="21260" r="21260"/>
          <a:stretch>
            <a:fillRect/>
          </a:stretch>
        </p:blipFill>
        <p:spPr bwMode="auto">
          <a:xfrm>
            <a:off x="2767084" y="889197"/>
            <a:ext cx="3342201" cy="387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4657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496DD5F-BA56-40B3-B112-C88980E77C0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5287" y="721163"/>
            <a:ext cx="9143995" cy="52863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552329" y="695323"/>
            <a:ext cx="7320715" cy="1913344"/>
          </a:xfrm>
          <a:prstGeom prst="rect">
            <a:avLst/>
          </a:prstGeom>
          <a:noFill/>
        </p:spPr>
        <p:txBody>
          <a:bodyPr wrap="square" rtlCol="0" anchor="ctr" anchorCtr="0">
            <a:spAutoFit/>
          </a:bodyPr>
          <a:lstStyle/>
          <a:p>
            <a:pPr algn="ctr">
              <a:lnSpc>
                <a:spcPts val="7060"/>
              </a:lnSpc>
            </a:pPr>
            <a:r>
              <a:rPr lang="pl-PL" b="1" dirty="0">
                <a:latin typeface="Arial" panose="020B0604020202020204" pitchFamily="34" charset="0"/>
                <a:cs typeface="Arial" panose="020B0604020202020204" pitchFamily="34" charset="0"/>
              </a:rPr>
              <a:t>Wirusy też są złośliwe</a:t>
            </a:r>
          </a:p>
          <a:p>
            <a:pPr algn="ctr">
              <a:lnSpc>
                <a:spcPts val="7060"/>
              </a:lnSpc>
            </a:pPr>
            <a:endParaRPr lang="en-US" sz="6000" b="1" spc="200" dirty="0">
              <a:solidFill>
                <a:schemeClr val="tx2"/>
              </a:solidFill>
              <a:latin typeface="Arial" panose="020B0604020202020204" pitchFamily="34" charset="0"/>
              <a:ea typeface="Montserrat" charset="0"/>
              <a:cs typeface="Arial" panose="020B0604020202020204" pitchFamily="34" charset="0"/>
            </a:endParaRPr>
          </a:p>
        </p:txBody>
      </p:sp>
      <p:cxnSp>
        <p:nvCxnSpPr>
          <p:cNvPr id="35" name="Straight Connector 34"/>
          <p:cNvCxnSpPr/>
          <p:nvPr/>
        </p:nvCxnSpPr>
        <p:spPr>
          <a:xfrm>
            <a:off x="11048135" y="2446904"/>
            <a:ext cx="22813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Subtitle 2"/>
          <p:cNvSpPr txBox="1">
            <a:spLocks/>
          </p:cNvSpPr>
          <p:nvPr/>
        </p:nvSpPr>
        <p:spPr>
          <a:xfrm>
            <a:off x="7029641" y="8360168"/>
            <a:ext cx="6904724" cy="512756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b="1" dirty="0"/>
              <a:t>Uwaga!</a:t>
            </a:r>
          </a:p>
          <a:p>
            <a:r>
              <a:rPr lang="pl-PL" dirty="0"/>
              <a:t>Nie otwieraj plików nieznanych typów, czytaj uważnie pojawiające się na ekranie komunikaty, nie reaguj na te, które zalecają otwarcie jakiegoś pliku od nieznanego dostawcy.</a:t>
            </a:r>
            <a:br>
              <a:rPr lang="pl-PL" dirty="0"/>
            </a:br>
            <a:r>
              <a:rPr lang="pl-PL" dirty="0"/>
              <a:t>Zawsze zwracaj uwagę, w co klikasz, bo przypadkiem możesz ściągnąć wirusa z plikiem muzycznym czy filmem. Do zabezpieczania się przed wirusami komputerowymi, stosuj program antywirusowy. Dbaj o to, aby był to program zawsze aktualny.</a:t>
            </a:r>
          </a:p>
        </p:txBody>
      </p:sp>
      <p:sp>
        <p:nvSpPr>
          <p:cNvPr id="60" name="Subtitle 2"/>
          <p:cNvSpPr txBox="1">
            <a:spLocks/>
          </p:cNvSpPr>
          <p:nvPr/>
        </p:nvSpPr>
        <p:spPr>
          <a:xfrm>
            <a:off x="14348370" y="7647173"/>
            <a:ext cx="7722735" cy="55707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pl-PL" b="1" dirty="0"/>
              <a:t>Ciekawostka</a:t>
            </a:r>
          </a:p>
          <a:p>
            <a:r>
              <a:rPr lang="pl-PL" dirty="0"/>
              <a:t>O tym jak ważnym problemem jest bezpieczeństwo w sieci, może świadczyć fakt, iż nawet Komisja Europejska zaproponowała coroczne obchodzenie w całej Europie, w pierwszej połowie lutego, Dnia Bezpiecznego Internetu. Tego dnia w szkołach organizowane są zajęcia edukacyjne oraz konkursy o tematyce związanej z przeciwdziałaniem zagrożeniom w sieci internetowej.</a:t>
            </a:r>
            <a:br>
              <a:rPr lang="pl-PL" dirty="0"/>
            </a:br>
            <a:r>
              <a:rPr lang="pl-PL" dirty="0"/>
              <a:t>Czy twoja szkoła również uczestniczy w obchodach Dnia Bezpiecznego Internetu? Może przyłączycie się do tej inicjatywy?</a:t>
            </a:r>
          </a:p>
        </p:txBody>
      </p:sp>
      <p:sp>
        <p:nvSpPr>
          <p:cNvPr id="62" name="Subtitle 2"/>
          <p:cNvSpPr txBox="1">
            <a:spLocks/>
          </p:cNvSpPr>
          <p:nvPr/>
        </p:nvSpPr>
        <p:spPr>
          <a:xfrm>
            <a:off x="824753" y="8360168"/>
            <a:ext cx="6472518" cy="333585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pl-PL" dirty="0"/>
              <a:t>Korzystając z komputera z dostępem do Internetu, jesteś narażony na ściągnięcie tzw. </a:t>
            </a:r>
            <a:r>
              <a:rPr lang="pl-PL" u="sng" dirty="0"/>
              <a:t>wirusów</a:t>
            </a:r>
            <a:r>
              <a:rPr lang="pl-PL" dirty="0"/>
              <a:t>, czyli programów mających, w założeniu ich autora, uszkodzić twój komputer. Mogą one skasować dane, wyłączyć komputer, odgrywać niepożądane dźwięki, spowodować wolniejszą pracę komputera, kraść informacje znajdujące się na dysku.</a:t>
            </a:r>
            <a:endParaRPr lang="en-US" sz="1700" dirty="0">
              <a:solidFill>
                <a:schemeClr val="tx1"/>
              </a:solidFill>
              <a:latin typeface="Source Sans Pro" charset="0"/>
              <a:ea typeface="Source Sans Pro" charset="0"/>
              <a:cs typeface="Source Sans Pro" charset="0"/>
            </a:endParaRPr>
          </a:p>
        </p:txBody>
      </p:sp>
      <p:pic>
        <p:nvPicPr>
          <p:cNvPr id="3076" name="Picture 4" descr="Ilustracja przedstawiająca lekarza i komputer">
            <a:extLst>
              <a:ext uri="{FF2B5EF4-FFF2-40B4-BE49-F238E27FC236}">
                <a16:creationId xmlns:a16="http://schemas.microsoft.com/office/drawing/2014/main" id="{8684DC76-989F-481B-924C-BA44D4F366A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348370" y="4007042"/>
            <a:ext cx="4503209" cy="29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7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16165" y="1920422"/>
            <a:ext cx="6154249" cy="890500"/>
          </a:xfrm>
          <a:prstGeom prst="rect">
            <a:avLst/>
          </a:prstGeom>
          <a:noFill/>
        </p:spPr>
        <p:txBody>
          <a:bodyPr wrap="none" rtlCol="0" anchor="ctr" anchorCtr="0">
            <a:spAutoFit/>
          </a:bodyPr>
          <a:lstStyle/>
          <a:p>
            <a:pPr algn="ctr">
              <a:lnSpc>
                <a:spcPts val="7060"/>
              </a:lnSpc>
            </a:pPr>
            <a:r>
              <a:rPr lang="pl-PL" dirty="0"/>
              <a:t>Internet to kopalnia informacji</a:t>
            </a:r>
            <a:endParaRPr lang="en-US" sz="6000" b="1" spc="200" dirty="0">
              <a:solidFill>
                <a:schemeClr val="tx2"/>
              </a:solidFill>
              <a:latin typeface="Montserrat" charset="0"/>
              <a:ea typeface="Montserrat" charset="0"/>
              <a:cs typeface="Montserrat" charset="0"/>
            </a:endParaRPr>
          </a:p>
        </p:txBody>
      </p:sp>
      <p:cxnSp>
        <p:nvCxnSpPr>
          <p:cNvPr id="17" name="Straight Connector 16"/>
          <p:cNvCxnSpPr/>
          <p:nvPr/>
        </p:nvCxnSpPr>
        <p:spPr>
          <a:xfrm>
            <a:off x="4936785" y="3160582"/>
            <a:ext cx="22813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6A96DC-96C3-4ADD-AFE5-6DD1CC60606F}"/>
              </a:ext>
            </a:extLst>
          </p:cNvPr>
          <p:cNvSpPr txBox="1"/>
          <p:nvPr/>
        </p:nvSpPr>
        <p:spPr>
          <a:xfrm>
            <a:off x="434417" y="5132629"/>
            <a:ext cx="11631167" cy="2308324"/>
          </a:xfrm>
          <a:prstGeom prst="rect">
            <a:avLst/>
          </a:prstGeom>
          <a:noFill/>
        </p:spPr>
        <p:txBody>
          <a:bodyPr wrap="square" rtlCol="0">
            <a:spAutoFit/>
          </a:bodyPr>
          <a:lstStyle/>
          <a:p>
            <a:r>
              <a:rPr lang="pl-PL" dirty="0"/>
              <a:t>Niestety, nie wszystko jest tam zawsze takie, na jakie na pierwszy rzut oka wygląda. Pobierając treści z niepewnych źródeł, możesz narazić siebie i swój komputer na niebezpieczeństwo.</a:t>
            </a:r>
          </a:p>
        </p:txBody>
      </p:sp>
      <p:pic>
        <p:nvPicPr>
          <p:cNvPr id="4102" name="Picture 6" descr="Obraz znaleziony dla: fb">
            <a:extLst>
              <a:ext uri="{FF2B5EF4-FFF2-40B4-BE49-F238E27FC236}">
                <a16:creationId xmlns:a16="http://schemas.microsoft.com/office/drawing/2014/main" id="{11B242EE-4F39-4C68-AE92-189357334031}"/>
              </a:ext>
            </a:extLst>
          </p:cNvPr>
          <p:cNvPicPr>
            <a:picLocks noGrp="1" noChangeAspect="1" noChangeArrowheads="1"/>
          </p:cNvPicPr>
          <p:nvPr>
            <p:ph type="pic" sz="quarter" idx="42"/>
          </p:nvPr>
        </p:nvPicPr>
        <p:blipFill>
          <a:blip r:embed="rId3">
            <a:extLst>
              <a:ext uri="{28A0092B-C50C-407E-A947-70E740481C1C}">
                <a14:useLocalDpi xmlns:a14="http://schemas.microsoft.com/office/drawing/2010/main" val="0"/>
              </a:ext>
            </a:extLst>
          </a:blip>
          <a:srcRect l="3206" r="32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braz znaleziony dla: fb">
            <a:extLst>
              <a:ext uri="{FF2B5EF4-FFF2-40B4-BE49-F238E27FC236}">
                <a16:creationId xmlns:a16="http://schemas.microsoft.com/office/drawing/2014/main" id="{DDBD6674-6E03-414B-B91C-701030174AD0}"/>
              </a:ext>
            </a:extLst>
          </p:cNvPr>
          <p:cNvPicPr>
            <a:picLocks noGrp="1" noChangeAspect="1" noChangeArrowheads="1"/>
          </p:cNvPicPr>
          <p:nvPr>
            <p:ph type="pic" sz="quarter" idx="43"/>
          </p:nvPr>
        </p:nvPicPr>
        <p:blipFill>
          <a:blip r:embed="rId4">
            <a:extLst>
              <a:ext uri="{28A0092B-C50C-407E-A947-70E740481C1C}">
                <a14:useLocalDpi xmlns:a14="http://schemas.microsoft.com/office/drawing/2010/main" val="0"/>
              </a:ext>
            </a:extLst>
          </a:blip>
          <a:srcRect l="5820" r="58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Obraz znaleziony dla: instagram vertical">
            <a:extLst>
              <a:ext uri="{FF2B5EF4-FFF2-40B4-BE49-F238E27FC236}">
                <a16:creationId xmlns:a16="http://schemas.microsoft.com/office/drawing/2014/main" id="{A456DA26-AE40-4F2D-82D5-E77CB354B8E4}"/>
              </a:ext>
            </a:extLst>
          </p:cNvPr>
          <p:cNvPicPr>
            <a:picLocks noGrp="1" noChangeAspect="1" noChangeArrowheads="1"/>
          </p:cNvPicPr>
          <p:nvPr>
            <p:ph type="pic" sz="quarter" idx="41"/>
          </p:nvPr>
        </p:nvPicPr>
        <p:blipFill>
          <a:blip r:embed="rId5">
            <a:extLst>
              <a:ext uri="{28A0092B-C50C-407E-A947-70E740481C1C}">
                <a14:useLocalDpi xmlns:a14="http://schemas.microsoft.com/office/drawing/2010/main" val="0"/>
              </a:ext>
            </a:extLst>
          </a:blip>
          <a:srcRect l="35262" r="352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2669115" y="534795"/>
            <a:ext cx="10338095" cy="1801006"/>
          </a:xfrm>
          <a:prstGeom prst="rect">
            <a:avLst/>
          </a:prstGeom>
          <a:noFill/>
        </p:spPr>
        <p:txBody>
          <a:bodyPr wrap="square" rtlCol="0" anchor="ctr" anchorCtr="0">
            <a:spAutoFit/>
          </a:bodyPr>
          <a:lstStyle/>
          <a:p>
            <a:pPr algn="ctr">
              <a:lnSpc>
                <a:spcPts val="7060"/>
              </a:lnSpc>
            </a:pPr>
            <a:r>
              <a:rPr lang="pl-PL" dirty="0"/>
              <a:t>Sprawdzaj źródło programów, treści, muzyki, które pobierasz</a:t>
            </a:r>
            <a:endParaRPr lang="en-US" sz="6000" b="1" spc="200" dirty="0">
              <a:solidFill>
                <a:schemeClr val="tx2"/>
              </a:solidFill>
              <a:latin typeface="Montserrat" charset="0"/>
              <a:ea typeface="Montserrat" charset="0"/>
              <a:cs typeface="Montserrat" charset="0"/>
            </a:endParaRPr>
          </a:p>
        </p:txBody>
      </p:sp>
      <p:cxnSp>
        <p:nvCxnSpPr>
          <p:cNvPr id="22" name="Straight Connector 21"/>
          <p:cNvCxnSpPr/>
          <p:nvPr/>
        </p:nvCxnSpPr>
        <p:spPr>
          <a:xfrm>
            <a:off x="16697473" y="2446904"/>
            <a:ext cx="22813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1FB76CD6-ED56-B44C-B70E-484D49AB67B3}"/>
              </a:ext>
            </a:extLst>
          </p:cNvPr>
          <p:cNvPicPr>
            <a:picLocks noGrp="1" noChangeAspect="1"/>
          </p:cNvPicPr>
          <p:nvPr>
            <p:ph type="pic" sz="quarter" idx="41"/>
          </p:nvPr>
        </p:nvPicPr>
        <p:blipFill rotWithShape="1">
          <a:blip r:embed="rId3">
            <a:extLst>
              <a:ext uri="{28A0092B-C50C-407E-A947-70E740481C1C}">
                <a14:useLocalDpi xmlns:a14="http://schemas.microsoft.com/office/drawing/2010/main"/>
              </a:ext>
            </a:extLst>
          </a:blip>
          <a:srcRect/>
          <a:stretch/>
        </p:blipFill>
        <p:spPr>
          <a:xfrm>
            <a:off x="0" y="0"/>
            <a:ext cx="12154829" cy="13716000"/>
          </a:xfrm>
        </p:spPr>
      </p:pic>
      <p:sp>
        <p:nvSpPr>
          <p:cNvPr id="2" name="TextBox 1">
            <a:extLst>
              <a:ext uri="{FF2B5EF4-FFF2-40B4-BE49-F238E27FC236}">
                <a16:creationId xmlns:a16="http://schemas.microsoft.com/office/drawing/2014/main" id="{987A90C2-1AB6-4018-A671-661F94625E05}"/>
              </a:ext>
            </a:extLst>
          </p:cNvPr>
          <p:cNvSpPr txBox="1"/>
          <p:nvPr/>
        </p:nvSpPr>
        <p:spPr>
          <a:xfrm>
            <a:off x="12669115" y="2796988"/>
            <a:ext cx="11708535" cy="4524315"/>
          </a:xfrm>
          <a:prstGeom prst="rect">
            <a:avLst/>
          </a:prstGeom>
          <a:noFill/>
        </p:spPr>
        <p:txBody>
          <a:bodyPr wrap="square" rtlCol="0">
            <a:spAutoFit/>
          </a:bodyPr>
          <a:lstStyle/>
          <a:p>
            <a:r>
              <a:rPr lang="pl-PL" dirty="0"/>
              <a:t>Jeśli na stronie pojawia się zdanie „administrator nie ponosi odpowiedzialności za to, co zamieszczają użytkownicy”, jest szansa, że nie ponosi też żadnej odpowiedzialności za treści, które stamtąd pobierzesz. Jeżeli strona WWW wymaga instalacji oprogramowania (ściągnięcia i zapisania programu na komputerze, laptopie, itp.), czy podania jakichkolwiek danych osobowych, zanim się zarejestrujesz, skonsultuj się najpierw z dorosłym</a:t>
            </a:r>
          </a:p>
        </p:txBody>
      </p:sp>
    </p:spTree>
    <p:extLst>
      <p:ext uri="{BB962C8B-B14F-4D97-AF65-F5344CB8AC3E}">
        <p14:creationId xmlns:p14="http://schemas.microsoft.com/office/powerpoint/2010/main" val="83633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499343" y="680213"/>
            <a:ext cx="9378964" cy="1801006"/>
          </a:xfrm>
          <a:prstGeom prst="rect">
            <a:avLst/>
          </a:prstGeom>
          <a:noFill/>
        </p:spPr>
        <p:txBody>
          <a:bodyPr wrap="square" rtlCol="0" anchor="ctr" anchorCtr="0">
            <a:spAutoFit/>
          </a:bodyPr>
          <a:lstStyle/>
          <a:p>
            <a:pPr algn="ctr">
              <a:lnSpc>
                <a:spcPts val="7060"/>
              </a:lnSpc>
            </a:pPr>
            <a:r>
              <a:rPr lang="pl-PL" dirty="0"/>
              <a:t>Podczas korzystania z internetu zastosuj te zasady</a:t>
            </a:r>
            <a:endParaRPr lang="en-US" sz="6000" b="1" spc="200" dirty="0">
              <a:solidFill>
                <a:schemeClr val="tx2"/>
              </a:solidFill>
              <a:latin typeface="Montserrat" charset="0"/>
              <a:ea typeface="Montserrat" charset="0"/>
              <a:cs typeface="Montserrat" charset="0"/>
            </a:endParaRPr>
          </a:p>
        </p:txBody>
      </p:sp>
      <p:cxnSp>
        <p:nvCxnSpPr>
          <p:cNvPr id="16" name="Straight Connector 15"/>
          <p:cNvCxnSpPr/>
          <p:nvPr/>
        </p:nvCxnSpPr>
        <p:spPr>
          <a:xfrm>
            <a:off x="11048135" y="2446904"/>
            <a:ext cx="22813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0E3C471-5162-4EF8-A086-89F925DB20A2}"/>
              </a:ext>
            </a:extLst>
          </p:cNvPr>
          <p:cNvSpPr txBox="1"/>
          <p:nvPr/>
        </p:nvSpPr>
        <p:spPr>
          <a:xfrm>
            <a:off x="3281083" y="4249271"/>
            <a:ext cx="17839764" cy="5078313"/>
          </a:xfrm>
          <a:prstGeom prst="rect">
            <a:avLst/>
          </a:prstGeom>
          <a:noFill/>
        </p:spPr>
        <p:txBody>
          <a:bodyPr wrap="square" rtlCol="0">
            <a:spAutoFit/>
          </a:bodyPr>
          <a:lstStyle/>
          <a:p>
            <a:r>
              <a:rPr lang="pl-PL" dirty="0"/>
              <a:t>Nie podawaj w sieci swoich danych – imienia, nazwiska, wieku, adresu zamieszkania, loginów i haseł itp.  Chroń swoje zdjęcia – nie umieszczaj ich w internecie zbyt dużo. Te, które wrzucasz, zabezpieczaj (większość serwisów społecznościowych posiada możliwość ograniczania dostępu do udostępnianych treści osobom nieznajomym).  Zanim zaufasz osobie poznanej w sieci, zastanów się, skąd masz pewność, że jest ona naprawdę kimś za kogo się podaje.  Jeśli postanowisz umówić się z osobą poznaną w internecie, koniecznie powiedz bliskim, gdzie i z kim się spotykasz. Na miejsce spotkania wybierz miejsce publiczne – galerię handlową, kino, kawiarnię. Nigdy nie umawiaj się w nieznanych miejscach lub mieszkaniu prywatnym.</a:t>
            </a:r>
          </a:p>
        </p:txBody>
      </p:sp>
    </p:spTree>
    <p:extLst>
      <p:ext uri="{BB962C8B-B14F-4D97-AF65-F5344CB8AC3E}">
        <p14:creationId xmlns:p14="http://schemas.microsoft.com/office/powerpoint/2010/main" val="262176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235812" y="1206744"/>
            <a:ext cx="3906025" cy="890500"/>
          </a:xfrm>
          <a:prstGeom prst="rect">
            <a:avLst/>
          </a:prstGeom>
          <a:noFill/>
        </p:spPr>
        <p:txBody>
          <a:bodyPr wrap="square" rtlCol="0" anchor="ctr" anchorCtr="0">
            <a:spAutoFit/>
          </a:bodyPr>
          <a:lstStyle/>
          <a:p>
            <a:pPr algn="ctr">
              <a:lnSpc>
                <a:spcPts val="7060"/>
              </a:lnSpc>
            </a:pPr>
            <a:r>
              <a:rPr lang="pl-PL" dirty="0"/>
              <a:t>Silne hasło</a:t>
            </a:r>
            <a:endParaRPr lang="en-US" sz="6000" b="1" spc="200" dirty="0">
              <a:solidFill>
                <a:schemeClr val="tx2"/>
              </a:solidFill>
              <a:latin typeface="Montserrat" charset="0"/>
              <a:ea typeface="Montserrat" charset="0"/>
              <a:cs typeface="Montserrat" charset="0"/>
            </a:endParaRPr>
          </a:p>
        </p:txBody>
      </p:sp>
      <p:cxnSp>
        <p:nvCxnSpPr>
          <p:cNvPr id="16" name="Straight Connector 15"/>
          <p:cNvCxnSpPr/>
          <p:nvPr/>
        </p:nvCxnSpPr>
        <p:spPr>
          <a:xfrm>
            <a:off x="11048135" y="2446904"/>
            <a:ext cx="22813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D0338-4D1F-4E63-A91B-CA7BB294AB6D}"/>
              </a:ext>
            </a:extLst>
          </p:cNvPr>
          <p:cNvSpPr txBox="1"/>
          <p:nvPr/>
        </p:nvSpPr>
        <p:spPr>
          <a:xfrm>
            <a:off x="2958353" y="3420794"/>
            <a:ext cx="19525129" cy="5078313"/>
          </a:xfrm>
          <a:prstGeom prst="rect">
            <a:avLst/>
          </a:prstGeom>
          <a:noFill/>
        </p:spPr>
        <p:txBody>
          <a:bodyPr wrap="square" rtlCol="0">
            <a:spAutoFit/>
          </a:bodyPr>
          <a:lstStyle/>
          <a:p>
            <a:r>
              <a:rPr lang="pl-PL" dirty="0"/>
              <a:t>Im więcej czasu spędzasz w internecie, tym więcej zakładasz kont, które wymagają rejestracji (utworzenia loginu i podania hasła). Łatwe do odgadnięcia hasło jest jak niezamknięte drzwi do naszego mieszkania. Każdy może wejść i wynieść z niego, co tylko zechce. To raj dla przestępców internetowych, którzy za jego pomocą mogą: </a:t>
            </a:r>
          </a:p>
          <a:p>
            <a:pPr marL="742950" indent="-742950">
              <a:buAutoNum type="arabicPeriod"/>
            </a:pPr>
            <a:r>
              <a:rPr lang="pl-PL" dirty="0"/>
              <a:t>włamać się do Twojej skrzynki pocztowej, </a:t>
            </a:r>
          </a:p>
          <a:p>
            <a:pPr marL="742950" indent="-742950">
              <a:buAutoNum type="arabicPeriod"/>
            </a:pPr>
            <a:r>
              <a:rPr lang="pl-PL" dirty="0"/>
              <a:t> przejąć Twoje hasła do komunikatora, profilu na portalu społecznościowego, a także do serwisu aukcyjnego czy sklepu internetowego, </a:t>
            </a:r>
          </a:p>
          <a:p>
            <a:pPr marL="742950" indent="-742950">
              <a:buAutoNum type="arabicPeriod"/>
            </a:pPr>
            <a:r>
              <a:rPr lang="pl-PL" dirty="0"/>
              <a:t> zmienić Twoje hasło na inne i wykorzystać konto do rozsyłania złośliwego oprogramowania lub spamu.</a:t>
            </a:r>
          </a:p>
        </p:txBody>
      </p:sp>
    </p:spTree>
    <p:extLst>
      <p:ext uri="{BB962C8B-B14F-4D97-AF65-F5344CB8AC3E}">
        <p14:creationId xmlns:p14="http://schemas.microsoft.com/office/powerpoint/2010/main" val="17590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26"/>
          </p:nvPr>
        </p:nvPicPr>
        <p:blipFill rotWithShape="1">
          <a:blip r:embed="rId3" cstate="print">
            <a:extLst>
              <a:ext uri="{28A0092B-C50C-407E-A947-70E740481C1C}">
                <a14:useLocalDpi xmlns:a14="http://schemas.microsoft.com/office/drawing/2010/main"/>
              </a:ext>
            </a:extLst>
          </a:blip>
          <a:srcRect/>
          <a:stretch/>
        </p:blipFill>
        <p:spPr/>
      </p:pic>
      <p:pic>
        <p:nvPicPr>
          <p:cNvPr id="18" name="Picture Placeholder 17"/>
          <p:cNvPicPr>
            <a:picLocks noGrp="1" noChangeAspect="1"/>
          </p:cNvPicPr>
          <p:nvPr>
            <p:ph type="pic" sz="quarter" idx="30"/>
          </p:nvPr>
        </p:nvPicPr>
        <p:blipFill>
          <a:blip r:embed="rId4">
            <a:extLst>
              <a:ext uri="{28A0092B-C50C-407E-A947-70E740481C1C}">
                <a14:useLocalDpi xmlns:a14="http://schemas.microsoft.com/office/drawing/2010/main"/>
              </a:ext>
            </a:extLst>
          </a:blip>
          <a:srcRect/>
          <a:stretch>
            <a:fillRect/>
          </a:stretch>
        </p:blipFill>
        <p:spPr/>
      </p:pic>
      <p:pic>
        <p:nvPicPr>
          <p:cNvPr id="17" name="Picture Placeholder 16"/>
          <p:cNvPicPr>
            <a:picLocks noGrp="1" noChangeAspect="1"/>
          </p:cNvPicPr>
          <p:nvPr>
            <p:ph type="pic" sz="quarter" idx="31"/>
          </p:nvPr>
        </p:nvPicPr>
        <p:blipFill>
          <a:blip r:embed="rId5">
            <a:extLst>
              <a:ext uri="{28A0092B-C50C-407E-A947-70E740481C1C}">
                <a14:useLocalDpi xmlns:a14="http://schemas.microsoft.com/office/drawing/2010/main"/>
              </a:ext>
            </a:extLst>
          </a:blip>
          <a:srcRect/>
          <a:stretch>
            <a:fillRect/>
          </a:stretch>
        </p:blipFill>
        <p:spPr/>
      </p:pic>
      <p:pic>
        <p:nvPicPr>
          <p:cNvPr id="16" name="Picture Placeholder 15"/>
          <p:cNvPicPr>
            <a:picLocks noGrp="1" noChangeAspect="1"/>
          </p:cNvPicPr>
          <p:nvPr>
            <p:ph type="pic" sz="quarter" idx="32"/>
          </p:nvPr>
        </p:nvPicPr>
        <p:blipFill>
          <a:blip r:embed="rId6">
            <a:extLst>
              <a:ext uri="{28A0092B-C50C-407E-A947-70E740481C1C}">
                <a14:useLocalDpi xmlns:a14="http://schemas.microsoft.com/office/drawing/2010/main"/>
              </a:ext>
            </a:extLst>
          </a:blip>
          <a:srcRect/>
          <a:stretch>
            <a:fillRect/>
          </a:stretch>
        </p:blipFill>
        <p:spPr/>
      </p:pic>
      <p:pic>
        <p:nvPicPr>
          <p:cNvPr id="15" name="Picture Placeholder 14"/>
          <p:cNvPicPr>
            <a:picLocks noGrp="1" noChangeAspect="1"/>
          </p:cNvPicPr>
          <p:nvPr>
            <p:ph type="pic" sz="quarter" idx="33"/>
          </p:nvPr>
        </p:nvPicPr>
        <p:blipFill>
          <a:blip r:embed="rId7">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34"/>
          </p:nvPr>
        </p:nvPicPr>
        <p:blipFill>
          <a:blip r:embed="rId8">
            <a:extLst>
              <a:ext uri="{28A0092B-C50C-407E-A947-70E740481C1C}">
                <a14:useLocalDpi xmlns:a14="http://schemas.microsoft.com/office/drawing/2010/main"/>
              </a:ext>
            </a:extLst>
          </a:blip>
          <a:srcRect/>
          <a:stretch>
            <a:fillRect/>
          </a:stretch>
        </p:blipFill>
        <p:spPr/>
      </p:pic>
      <p:pic>
        <p:nvPicPr>
          <p:cNvPr id="4" name="Picture Placeholder 3"/>
          <p:cNvPicPr>
            <a:picLocks noGrp="1" noChangeAspect="1"/>
          </p:cNvPicPr>
          <p:nvPr>
            <p:ph type="pic" sz="quarter" idx="35"/>
          </p:nvPr>
        </p:nvPicPr>
        <p:blipFill>
          <a:blip r:embed="rId9">
            <a:extLst>
              <a:ext uri="{28A0092B-C50C-407E-A947-70E740481C1C}">
                <a14:useLocalDpi xmlns:a14="http://schemas.microsoft.com/office/drawing/2010/main"/>
              </a:ext>
            </a:extLst>
          </a:blip>
          <a:srcRect/>
          <a:stretch>
            <a:fillRect/>
          </a:stretch>
        </p:blipFill>
        <p:spPr/>
      </p:pic>
      <p:pic>
        <p:nvPicPr>
          <p:cNvPr id="3" name="Picture Placeholder 2"/>
          <p:cNvPicPr>
            <a:picLocks noGrp="1" noChangeAspect="1"/>
          </p:cNvPicPr>
          <p:nvPr>
            <p:ph type="pic" sz="quarter" idx="36"/>
          </p:nvPr>
        </p:nvPicPr>
        <p:blipFill>
          <a:blip r:embed="rId10">
            <a:extLst>
              <a:ext uri="{28A0092B-C50C-407E-A947-70E740481C1C}">
                <a14:useLocalDpi xmlns:a14="http://schemas.microsoft.com/office/drawing/2010/main"/>
              </a:ext>
            </a:extLst>
          </a:blip>
          <a:srcRect/>
          <a:stretch>
            <a:fillRect/>
          </a:stretch>
        </p:blipFill>
        <p:spPr/>
      </p:pic>
      <p:pic>
        <p:nvPicPr>
          <p:cNvPr id="2" name="Picture Placeholder 1"/>
          <p:cNvPicPr>
            <a:picLocks noGrp="1" noChangeAspect="1"/>
          </p:cNvPicPr>
          <p:nvPr>
            <p:ph type="pic" sz="quarter" idx="37"/>
          </p:nvPr>
        </p:nvPicPr>
        <p:blipFill>
          <a:blip r:embed="rId11">
            <a:extLst>
              <a:ext uri="{28A0092B-C50C-407E-A947-70E740481C1C}">
                <a14:useLocalDpi xmlns:a14="http://schemas.microsoft.com/office/drawing/2010/main"/>
              </a:ext>
            </a:extLst>
          </a:blip>
          <a:srcRect/>
          <a:stretch>
            <a:fillRect/>
          </a:stretch>
        </p:blipFill>
        <p:spPr/>
      </p:pic>
      <p:pic>
        <p:nvPicPr>
          <p:cNvPr id="11" name="Picture Placeholder 10"/>
          <p:cNvPicPr>
            <a:picLocks noGrp="1" noChangeAspect="1"/>
          </p:cNvPicPr>
          <p:nvPr>
            <p:ph type="pic" sz="quarter" idx="29"/>
          </p:nvPr>
        </p:nvPicPr>
        <p:blipFill rotWithShape="1">
          <a:blip r:embed="rId12">
            <a:extLst>
              <a:ext uri="{28A0092B-C50C-407E-A947-70E740481C1C}">
                <a14:useLocalDpi xmlns:a14="http://schemas.microsoft.com/office/drawing/2010/main"/>
              </a:ext>
            </a:extLst>
          </a:blip>
          <a:srcRect/>
          <a:stretch/>
        </p:blipFill>
        <p:spPr/>
      </p:pic>
      <p:pic>
        <p:nvPicPr>
          <p:cNvPr id="23" name="Picture Placeholder 22"/>
          <p:cNvPicPr>
            <a:picLocks noGrp="1" noChangeAspect="1"/>
          </p:cNvPicPr>
          <p:nvPr>
            <p:ph type="pic" sz="quarter" idx="38"/>
          </p:nvPr>
        </p:nvPicPr>
        <p:blipFill>
          <a:blip r:embed="rId13" cstate="print">
            <a:extLst>
              <a:ext uri="{28A0092B-C50C-407E-A947-70E740481C1C}">
                <a14:useLocalDpi xmlns:a14="http://schemas.microsoft.com/office/drawing/2010/main"/>
              </a:ext>
            </a:extLst>
          </a:blip>
          <a:srcRect/>
          <a:stretch>
            <a:fillRect/>
          </a:stretch>
        </p:blipFill>
        <p:spPr/>
      </p:pic>
      <p:pic>
        <p:nvPicPr>
          <p:cNvPr id="21" name="Picture Placeholder 20"/>
          <p:cNvPicPr>
            <a:picLocks noGrp="1" noChangeAspect="1"/>
          </p:cNvPicPr>
          <p:nvPr>
            <p:ph type="pic" sz="quarter" idx="39"/>
          </p:nvPr>
        </p:nvPicPr>
        <p:blipFill>
          <a:blip r:embed="rId14">
            <a:extLst>
              <a:ext uri="{28A0092B-C50C-407E-A947-70E740481C1C}">
                <a14:useLocalDpi xmlns:a14="http://schemas.microsoft.com/office/drawing/2010/main"/>
              </a:ext>
            </a:extLst>
          </a:blip>
          <a:srcRect l="25817" r="25817"/>
          <a:stretch>
            <a:fillRect/>
          </a:stretch>
        </p:blipFill>
        <p:spPr/>
      </p:pic>
      <p:sp>
        <p:nvSpPr>
          <p:cNvPr id="27" name="TextBox 26"/>
          <p:cNvSpPr txBox="1"/>
          <p:nvPr/>
        </p:nvSpPr>
        <p:spPr>
          <a:xfrm>
            <a:off x="10776879" y="4861931"/>
            <a:ext cx="2792303" cy="958019"/>
          </a:xfrm>
          <a:prstGeom prst="rect">
            <a:avLst/>
          </a:prstGeom>
          <a:noFill/>
        </p:spPr>
        <p:txBody>
          <a:bodyPr wrap="none" rtlCol="0" anchor="ctr" anchorCtr="0">
            <a:spAutoFit/>
          </a:bodyPr>
          <a:lstStyle/>
          <a:p>
            <a:pPr algn="ctr">
              <a:lnSpc>
                <a:spcPts val="7060"/>
              </a:lnSpc>
            </a:pPr>
            <a:r>
              <a:rPr lang="pl-PL" sz="5400" b="1" spc="1000" dirty="0">
                <a:solidFill>
                  <a:schemeClr val="tx2"/>
                </a:solidFill>
                <a:latin typeface="Montserrat" charset="0"/>
                <a:ea typeface="Montserrat" charset="0"/>
                <a:cs typeface="Montserrat" charset="0"/>
              </a:rPr>
              <a:t>Źródła</a:t>
            </a:r>
            <a:endParaRPr lang="en-US" sz="5400" b="1" spc="1000" dirty="0">
              <a:solidFill>
                <a:schemeClr val="tx2"/>
              </a:solidFill>
              <a:latin typeface="Montserrat" charset="0"/>
              <a:ea typeface="Montserrat" charset="0"/>
              <a:cs typeface="Montserrat" charset="0"/>
            </a:endParaRPr>
          </a:p>
        </p:txBody>
      </p:sp>
      <p:sp>
        <p:nvSpPr>
          <p:cNvPr id="6" name="TextBox 5">
            <a:extLst>
              <a:ext uri="{FF2B5EF4-FFF2-40B4-BE49-F238E27FC236}">
                <a16:creationId xmlns:a16="http://schemas.microsoft.com/office/drawing/2014/main" id="{C8BB6605-387D-4C69-A80C-00F14EA782B5}"/>
              </a:ext>
            </a:extLst>
          </p:cNvPr>
          <p:cNvSpPr txBox="1"/>
          <p:nvPr/>
        </p:nvSpPr>
        <p:spPr>
          <a:xfrm>
            <a:off x="6227571" y="5819950"/>
            <a:ext cx="11922509" cy="2677656"/>
          </a:xfrm>
          <a:prstGeom prst="rect">
            <a:avLst/>
          </a:prstGeom>
          <a:noFill/>
        </p:spPr>
        <p:txBody>
          <a:bodyPr wrap="square" rtlCol="0">
            <a:spAutoFit/>
          </a:bodyPr>
          <a:lstStyle/>
          <a:p>
            <a:r>
              <a:rPr lang="pl-PL" sz="2800" dirty="0"/>
              <a:t>https://epodreczniki.pl/a/bezpieczenstwo-w-sieci/DLcH59Wno</a:t>
            </a:r>
          </a:p>
          <a:p>
            <a:r>
              <a:rPr lang="pl-PL" sz="2800" dirty="0"/>
              <a:t>https://www.slideshare.net/sp2zabki/bezpieczestwo-w-sieci-prezentacja-power-point#:~:text=%20Bezpiecze%C5%84stwo%20w%20sieci%20prezentacja%20power%20point%20,Bezpiecze%C5%84stwo%20Internet%20to%20kopalnia...%205%20Zdj%C4%99cia%20More</a:t>
            </a:r>
          </a:p>
        </p:txBody>
      </p:sp>
    </p:spTree>
    <p:extLst>
      <p:ext uri="{BB962C8B-B14F-4D97-AF65-F5344CB8AC3E}">
        <p14:creationId xmlns:p14="http://schemas.microsoft.com/office/powerpoint/2010/main" val="806039904"/>
      </p:ext>
    </p:extLst>
  </p:cSld>
  <p:clrMapOvr>
    <a:masterClrMapping/>
  </p:clrMapOvr>
</p:sld>
</file>

<file path=ppt/theme/theme1.xml><?xml version="1.0" encoding="utf-8"?>
<a:theme xmlns:a="http://schemas.openxmlformats.org/drawingml/2006/main" name="Default Theme">
  <a:themeElements>
    <a:clrScheme name="Custom 1">
      <a:dk1>
        <a:srgbClr val="7F7F7F"/>
      </a:dk1>
      <a:lt1>
        <a:srgbClr val="FFFFFF"/>
      </a:lt1>
      <a:dk2>
        <a:srgbClr val="000000"/>
      </a:dk2>
      <a:lt2>
        <a:srgbClr val="FFFFFF"/>
      </a:lt2>
      <a:accent1>
        <a:srgbClr val="2E2E35"/>
      </a:accent1>
      <a:accent2>
        <a:srgbClr val="FFCCB7"/>
      </a:accent2>
      <a:accent3>
        <a:srgbClr val="9F9EA2"/>
      </a:accent3>
      <a:accent4>
        <a:srgbClr val="D7D5D4"/>
      </a:accent4>
      <a:accent5>
        <a:srgbClr val="2E2E35"/>
      </a:accent5>
      <a:accent6>
        <a:srgbClr val="9F9EA2"/>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34583</TotalTime>
  <Words>1012</Words>
  <Application>Microsoft Office PowerPoint</Application>
  <PresentationFormat>Custom</PresentationFormat>
  <Paragraphs>53</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 Light</vt:lpstr>
      <vt:lpstr>Lato Light</vt:lpstr>
      <vt:lpstr>Montserrat</vt:lpstr>
      <vt:lpstr>Montserrat Hairline</vt:lpstr>
      <vt:lpstr>Montserrat Light</vt:lpstr>
      <vt:lpstr>Open Sans Light</vt:lpstr>
      <vt:lpstr>Source Sans Pro</vt:lpstr>
      <vt:lpstr>Source Sans Pro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Dzlipego Seir</dc:creator>
  <cp:keywords/>
  <dc:description/>
  <cp:lastModifiedBy>Dzlipego Seir</cp:lastModifiedBy>
  <cp:revision>6337</cp:revision>
  <dcterms:created xsi:type="dcterms:W3CDTF">2014-11-12T21:47:38Z</dcterms:created>
  <dcterms:modified xsi:type="dcterms:W3CDTF">2021-02-09T11:59:20Z</dcterms:modified>
  <cp:category/>
</cp:coreProperties>
</file>